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4" r:id="rId2"/>
    <p:sldId id="275" r:id="rId3"/>
    <p:sldId id="258" r:id="rId4"/>
    <p:sldId id="259" r:id="rId5"/>
    <p:sldId id="262" r:id="rId6"/>
    <p:sldId id="260" r:id="rId7"/>
    <p:sldId id="263" r:id="rId8"/>
    <p:sldId id="27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0"/>
  </p:normalViewPr>
  <p:slideViewPr>
    <p:cSldViewPr>
      <p:cViewPr>
        <p:scale>
          <a:sx n="90" d="100"/>
          <a:sy n="90" d="100"/>
        </p:scale>
        <p:origin x="-810" y="-72"/>
      </p:cViewPr>
      <p:guideLst>
        <p:guide orient="horz" pos="2160"/>
        <p:guide pos="2880"/>
      </p:guideLst>
    </p:cSldViewPr>
  </p:slideViewPr>
  <p:notesTextViewPr>
    <p:cViewPr>
      <p:scale>
        <a:sx n="1" d="1"/>
        <a:sy n="1" d="1"/>
      </p:scale>
      <p:origin x="0" y="0"/>
    </p:cViewPr>
  </p:notesTextViewPr>
  <p:sorterViewPr>
    <p:cViewPr>
      <p:scale>
        <a:sx n="100" d="100"/>
        <a:sy n="100" d="100"/>
      </p:scale>
      <p:origin x="0" y="18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3CD755-14EA-4E0F-96CD-CE62D0FB934C}" type="datetimeFigureOut">
              <a:rPr lang="en-GB" smtClean="0"/>
              <a:t>18/07/2018</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127355-5E32-46C7-9FC0-8E1B056542BB}" type="slidenum">
              <a:rPr lang="en-GB" smtClean="0"/>
              <a:t>‹#›</a:t>
            </a:fld>
            <a:endParaRPr lang="en-GB" dirty="0"/>
          </a:p>
        </p:txBody>
      </p:sp>
    </p:spTree>
    <p:extLst>
      <p:ext uri="{BB962C8B-B14F-4D97-AF65-F5344CB8AC3E}">
        <p14:creationId xmlns:p14="http://schemas.microsoft.com/office/powerpoint/2010/main" val="1078767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092A3E-DC52-4150-AC33-C596C30A0707}" type="slidenum">
              <a:rPr lang="en-GB" smtClean="0"/>
              <a:t>2</a:t>
            </a:fld>
            <a:endParaRPr lang="en-GB"/>
          </a:p>
        </p:txBody>
      </p:sp>
    </p:spTree>
    <p:extLst>
      <p:ext uri="{BB962C8B-B14F-4D97-AF65-F5344CB8AC3E}">
        <p14:creationId xmlns:p14="http://schemas.microsoft.com/office/powerpoint/2010/main" val="2312315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478892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939321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22535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16059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669063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778032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605623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009715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564837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3209145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DD0446-3893-418E-9970-5D6759B1299C}" type="datetimeFigureOut">
              <a:rPr lang="en-GB" smtClean="0"/>
              <a:t>18/07/2018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0D4EDE-9DFD-4106-B902-C63077BD6EF7}" type="slidenum">
              <a:rPr lang="en-GB" smtClean="0"/>
              <a:t>‹#›</a:t>
            </a:fld>
            <a:endParaRPr lang="en-GB" dirty="0"/>
          </a:p>
        </p:txBody>
      </p:sp>
    </p:spTree>
    <p:extLst>
      <p:ext uri="{BB962C8B-B14F-4D97-AF65-F5344CB8AC3E}">
        <p14:creationId xmlns:p14="http://schemas.microsoft.com/office/powerpoint/2010/main" val="2918934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D0446-3893-418E-9970-5D6759B1299C}" type="datetimeFigureOut">
              <a:rPr lang="en-GB" smtClean="0"/>
              <a:t>18/07/2018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0D4EDE-9DFD-4106-B902-C63077BD6EF7}" type="slidenum">
              <a:rPr lang="en-GB" smtClean="0"/>
              <a:t>‹#›</a:t>
            </a:fld>
            <a:endParaRPr lang="en-GB" dirty="0"/>
          </a:p>
        </p:txBody>
      </p:sp>
    </p:spTree>
    <p:extLst>
      <p:ext uri="{BB962C8B-B14F-4D97-AF65-F5344CB8AC3E}">
        <p14:creationId xmlns:p14="http://schemas.microsoft.com/office/powerpoint/2010/main" val="1896984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n.wikipedia.org/wiki/File:IF-THEN-ELSE-END_flowchart.svg"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620688"/>
            <a:ext cx="8062664" cy="1080120"/>
          </a:xfrm>
        </p:spPr>
        <p:txBody>
          <a:bodyPr>
            <a:normAutofit fontScale="90000"/>
          </a:bodyPr>
          <a:lstStyle/>
          <a:p>
            <a:r>
              <a:rPr lang="en-GB" sz="7200" dirty="0">
                <a:latin typeface="Century Gothic" panose="020B0502020202020204" pitchFamily="34" charset="0"/>
              </a:rPr>
              <a:t/>
            </a:r>
            <a:br>
              <a:rPr lang="en-GB" sz="7200" dirty="0">
                <a:latin typeface="Century Gothic" panose="020B0502020202020204" pitchFamily="34" charset="0"/>
              </a:rPr>
            </a:br>
            <a:r>
              <a:rPr lang="en-GB" sz="5300" dirty="0" smtClean="0">
                <a:solidFill>
                  <a:schemeClr val="tx2">
                    <a:lumMod val="60000"/>
                    <a:lumOff val="40000"/>
                  </a:schemeClr>
                </a:solidFill>
                <a:latin typeface="Century Gothic" panose="020B0502020202020204" pitchFamily="34" charset="0"/>
              </a:rPr>
              <a:t>Maisy </a:t>
            </a:r>
            <a:r>
              <a:rPr lang="en-GB" sz="5300" dirty="0" smtClean="0">
                <a:solidFill>
                  <a:srgbClr val="0070C0"/>
                </a:solidFill>
                <a:latin typeface="Century Gothic" panose="020B0502020202020204" pitchFamily="34" charset="0"/>
              </a:rPr>
              <a:t>goes </a:t>
            </a:r>
            <a:r>
              <a:rPr lang="en-GB" sz="5300" dirty="0">
                <a:solidFill>
                  <a:srgbClr val="0070C0"/>
                </a:solidFill>
                <a:latin typeface="Century Gothic" panose="020B0502020202020204" pitchFamily="34" charset="0"/>
              </a:rPr>
              <a:t>for a </a:t>
            </a:r>
            <a:r>
              <a:rPr lang="en-GB" sz="5300" dirty="0" smtClean="0">
                <a:solidFill>
                  <a:srgbClr val="0070C0"/>
                </a:solidFill>
                <a:latin typeface="Century Gothic" panose="020B0502020202020204" pitchFamily="34" charset="0"/>
              </a:rPr>
              <a:t>walk</a:t>
            </a:r>
            <a:r>
              <a:rPr lang="en-GB" sz="1600" dirty="0" smtClean="0">
                <a:solidFill>
                  <a:srgbClr val="0070C0"/>
                </a:solidFill>
                <a:latin typeface="Century Gothic" panose="020B0502020202020204" pitchFamily="34" charset="0"/>
              </a:rPr>
              <a:t/>
            </a:r>
            <a:br>
              <a:rPr lang="en-GB" sz="1600" dirty="0" smtClean="0">
                <a:solidFill>
                  <a:srgbClr val="0070C0"/>
                </a:solidFill>
                <a:latin typeface="Century Gothic" panose="020B0502020202020204" pitchFamily="34" charset="0"/>
              </a:rPr>
            </a:br>
            <a:r>
              <a:rPr lang="en-GB" sz="1600" dirty="0" smtClean="0">
                <a:solidFill>
                  <a:srgbClr val="0070C0"/>
                </a:solidFill>
                <a:latin typeface="Century Gothic" panose="020B0502020202020204" pitchFamily="34" charset="0"/>
              </a:rPr>
              <a:t/>
            </a:r>
            <a:br>
              <a:rPr lang="en-GB" sz="1600" dirty="0" smtClean="0">
                <a:solidFill>
                  <a:srgbClr val="0070C0"/>
                </a:solidFill>
                <a:latin typeface="Century Gothic" panose="020B0502020202020204" pitchFamily="34" charset="0"/>
              </a:rPr>
            </a:br>
            <a:r>
              <a:rPr lang="en-GB" sz="1600" dirty="0" smtClean="0">
                <a:solidFill>
                  <a:schemeClr val="tx2">
                    <a:lumMod val="60000"/>
                    <a:lumOff val="40000"/>
                  </a:schemeClr>
                </a:solidFill>
                <a:latin typeface="Century Gothic" panose="020B0502020202020204" pitchFamily="34" charset="0"/>
              </a:rPr>
              <a:t>Written </a:t>
            </a:r>
            <a:r>
              <a:rPr lang="en-GB" sz="1600" dirty="0">
                <a:solidFill>
                  <a:schemeClr val="tx2">
                    <a:lumMod val="60000"/>
                    <a:lumOff val="40000"/>
                  </a:schemeClr>
                </a:solidFill>
                <a:latin typeface="Century Gothic" panose="020B0502020202020204" pitchFamily="34" charset="0"/>
              </a:rPr>
              <a:t>and illustrated  by</a:t>
            </a:r>
            <a:r>
              <a:rPr lang="en-GB" sz="9600" dirty="0">
                <a:solidFill>
                  <a:schemeClr val="tx2">
                    <a:lumMod val="60000"/>
                    <a:lumOff val="40000"/>
                  </a:schemeClr>
                </a:solidFill>
                <a:latin typeface="Century Gothic" panose="020B0502020202020204" pitchFamily="34" charset="0"/>
              </a:rPr>
              <a:t/>
            </a:r>
            <a:br>
              <a:rPr lang="en-GB" sz="9600" dirty="0">
                <a:solidFill>
                  <a:schemeClr val="tx2">
                    <a:lumMod val="60000"/>
                    <a:lumOff val="40000"/>
                  </a:schemeClr>
                </a:solidFill>
                <a:latin typeface="Century Gothic" panose="020B0502020202020204" pitchFamily="34" charset="0"/>
              </a:rPr>
            </a:br>
            <a:r>
              <a:rPr lang="en-GB" sz="3100" dirty="0">
                <a:solidFill>
                  <a:schemeClr val="tx2">
                    <a:lumMod val="60000"/>
                    <a:lumOff val="40000"/>
                  </a:schemeClr>
                </a:solidFill>
                <a:latin typeface="Century Gothic" panose="020B0502020202020204" pitchFamily="34" charset="0"/>
              </a:rPr>
              <a:t>Beth Mead</a:t>
            </a:r>
            <a:r>
              <a:rPr lang="en-GB" sz="9600" dirty="0">
                <a:solidFill>
                  <a:schemeClr val="tx2">
                    <a:lumMod val="60000"/>
                    <a:lumOff val="40000"/>
                  </a:schemeClr>
                </a:solidFill>
                <a:latin typeface="Century Gothic" panose="020B0502020202020204" pitchFamily="34" charset="0"/>
              </a:rPr>
              <a:t/>
            </a:r>
            <a:br>
              <a:rPr lang="en-GB" sz="9600" dirty="0">
                <a:solidFill>
                  <a:schemeClr val="tx2">
                    <a:lumMod val="60000"/>
                    <a:lumOff val="40000"/>
                  </a:schemeClr>
                </a:solidFill>
                <a:latin typeface="Century Gothic" panose="020B0502020202020204" pitchFamily="34" charset="0"/>
              </a:rPr>
            </a:br>
            <a:r>
              <a:rPr lang="en-GB" sz="1600" dirty="0" smtClean="0">
                <a:solidFill>
                  <a:schemeClr val="tx2">
                    <a:lumMod val="60000"/>
                    <a:lumOff val="40000"/>
                  </a:schemeClr>
                </a:solidFill>
                <a:latin typeface="Century Gothic" panose="020B0502020202020204" pitchFamily="34" charset="0"/>
              </a:rPr>
              <a:t>(</a:t>
            </a:r>
            <a:r>
              <a:rPr lang="en-GB" sz="1600" dirty="0">
                <a:solidFill>
                  <a:schemeClr val="tx2">
                    <a:lumMod val="60000"/>
                    <a:lumOff val="40000"/>
                  </a:schemeClr>
                </a:solidFill>
                <a:latin typeface="Century Gothic" panose="020B0502020202020204" pitchFamily="34" charset="0"/>
              </a:rPr>
              <a:t>aged 11)</a:t>
            </a:r>
            <a:r>
              <a:rPr lang="en-GB" sz="9600" dirty="0">
                <a:solidFill>
                  <a:srgbClr val="0070C0"/>
                </a:solidFill>
                <a:latin typeface="Century Gothic" panose="020B0502020202020204" pitchFamily="34" charset="0"/>
              </a:rPr>
              <a:t/>
            </a:r>
            <a:br>
              <a:rPr lang="en-GB" sz="9600" dirty="0">
                <a:solidFill>
                  <a:srgbClr val="0070C0"/>
                </a:solidFill>
                <a:latin typeface="Century Gothic" panose="020B0502020202020204" pitchFamily="34" charset="0"/>
              </a:rPr>
            </a:br>
            <a:endParaRPr lang="en-GB" sz="3600"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3789040"/>
            <a:ext cx="9144000" cy="2232248"/>
          </a:xfrm>
        </p:spPr>
        <p:txBody>
          <a:bodyPr>
            <a:normAutofit fontScale="40000" lnSpcReduction="20000"/>
          </a:bodyPr>
          <a:lstStyle/>
          <a:p>
            <a:endParaRPr lang="en-GB" sz="5400" dirty="0" smtClean="0">
              <a:solidFill>
                <a:srgbClr val="0070C0"/>
              </a:solidFill>
            </a:endParaRPr>
          </a:p>
          <a:p>
            <a:endParaRPr lang="en-GB" sz="11200" dirty="0">
              <a:solidFill>
                <a:schemeClr val="tx1"/>
              </a:solidFill>
            </a:endParaRPr>
          </a:p>
          <a:p>
            <a:r>
              <a:rPr lang="en-GB" sz="5000" dirty="0" smtClean="0">
                <a:solidFill>
                  <a:schemeClr val="tx1"/>
                </a:solidFill>
                <a:latin typeface="Century Gothic" panose="020B0502020202020204" pitchFamily="34" charset="0"/>
              </a:rPr>
              <a:t>Computer </a:t>
            </a:r>
            <a:r>
              <a:rPr lang="en-GB" sz="5000" dirty="0">
                <a:solidFill>
                  <a:schemeClr val="tx1"/>
                </a:solidFill>
                <a:latin typeface="Century Gothic" panose="020B0502020202020204" pitchFamily="34" charset="0"/>
              </a:rPr>
              <a:t>coding concept: </a:t>
            </a:r>
            <a:r>
              <a:rPr lang="en-GB" sz="5000" b="1" dirty="0" smtClean="0">
                <a:solidFill>
                  <a:srgbClr val="FF0000"/>
                </a:solidFill>
                <a:latin typeface="Century Gothic" panose="020B0502020202020204" pitchFamily="34" charset="0"/>
              </a:rPr>
              <a:t>IF, THEN, ELSE</a:t>
            </a:r>
            <a:endParaRPr lang="en-GB" sz="5000" b="1" dirty="0">
              <a:solidFill>
                <a:schemeClr val="tx1"/>
              </a:solidFill>
              <a:latin typeface="Century Gothic" panose="020B0502020202020204" pitchFamily="34" charset="0"/>
            </a:endParaRPr>
          </a:p>
          <a:p>
            <a:r>
              <a:rPr lang="en-GB" sz="5000" dirty="0">
                <a:solidFill>
                  <a:schemeClr val="tx1"/>
                </a:solidFill>
                <a:latin typeface="Century Gothic" panose="020B0502020202020204" pitchFamily="34" charset="0"/>
              </a:rPr>
              <a:t/>
            </a:r>
            <a:br>
              <a:rPr lang="en-GB" sz="5000" dirty="0">
                <a:solidFill>
                  <a:schemeClr val="tx1"/>
                </a:solidFill>
                <a:latin typeface="Century Gothic" panose="020B0502020202020204" pitchFamily="34" charset="0"/>
              </a:rPr>
            </a:br>
            <a:endParaRPr lang="en-GB" sz="5000" dirty="0" smtClean="0">
              <a:solidFill>
                <a:schemeClr val="tx1"/>
              </a:solidFill>
              <a:latin typeface="Century Gothic" panose="020B0502020202020204" pitchFamily="34" charset="0"/>
            </a:endParaRPr>
          </a:p>
        </p:txBody>
      </p:sp>
      <p:pic>
        <p:nvPicPr>
          <p:cNvPr id="5" name="Picture 4" descr="https://upload.wikimedia.org/wikipedia/commons/thumb/4/4d/IF-THEN-ELSE-END_flowchart.svg/220px-IF-THEN-ELSE-END_flowchart.svg.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1844824"/>
            <a:ext cx="1904971" cy="239853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580266"/>
            <a:ext cx="3214056" cy="20226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Oval Callout 9"/>
          <p:cNvSpPr/>
          <p:nvPr/>
        </p:nvSpPr>
        <p:spPr>
          <a:xfrm>
            <a:off x="2915816" y="2348880"/>
            <a:ext cx="3312368" cy="2117850"/>
          </a:xfrm>
          <a:prstGeom prst="wedgeEllipseCallout">
            <a:avLst>
              <a:gd name="adj1" fmla="val -77253"/>
              <a:gd name="adj2" fmla="val -58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p:cNvSpPr/>
          <p:nvPr/>
        </p:nvSpPr>
        <p:spPr>
          <a:xfrm>
            <a:off x="3563888" y="2708920"/>
            <a:ext cx="2304256" cy="1477328"/>
          </a:xfrm>
          <a:prstGeom prst="rect">
            <a:avLst/>
          </a:prstGeom>
        </p:spPr>
        <p:txBody>
          <a:bodyPr wrap="square">
            <a:spAutoFit/>
          </a:bodyPr>
          <a:lstStyle/>
          <a:p>
            <a:r>
              <a:rPr lang="en-GB" b="1" dirty="0">
                <a:solidFill>
                  <a:srgbClr val="FF0000"/>
                </a:solidFill>
                <a:latin typeface="Century Gothic" panose="020B0502020202020204" pitchFamily="34" charset="0"/>
              </a:rPr>
              <a:t>IF, THEN, ELSE</a:t>
            </a:r>
            <a:endParaRPr lang="en-GB" b="1" dirty="0">
              <a:latin typeface="Century Gothic" panose="020B0502020202020204" pitchFamily="34" charset="0"/>
            </a:endParaRPr>
          </a:p>
          <a:p>
            <a:r>
              <a:rPr lang="en-GB" dirty="0" smtClean="0"/>
              <a:t>gives two possible choices (or paths) that a program (or dog!) can follow. </a:t>
            </a:r>
            <a:endParaRPr lang="en-GB" dirty="0"/>
          </a:p>
        </p:txBody>
      </p:sp>
    </p:spTree>
    <p:extLst>
      <p:ext uri="{BB962C8B-B14F-4D97-AF65-F5344CB8AC3E}">
        <p14:creationId xmlns:p14="http://schemas.microsoft.com/office/powerpoint/2010/main" val="29148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9952" y="764704"/>
            <a:ext cx="3168352" cy="648073"/>
          </a:xfrm>
        </p:spPr>
        <p:txBody>
          <a:bodyPr>
            <a:normAutofit fontScale="90000"/>
          </a:bodyPr>
          <a:lstStyle/>
          <a:p>
            <a:pPr algn="l"/>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a:t/>
            </a:r>
            <a:br>
              <a:rPr lang="en-GB" sz="1300" dirty="0"/>
            </a:br>
            <a:r>
              <a:rPr lang="en-GB" sz="1300" dirty="0" smtClean="0"/>
              <a:t/>
            </a:r>
            <a:br>
              <a:rPr lang="en-GB" sz="1300" dirty="0" smtClean="0"/>
            </a:br>
            <a:r>
              <a:rPr lang="en-GB" sz="1300" dirty="0"/>
              <a:t/>
            </a:r>
            <a:br>
              <a:rPr lang="en-GB" sz="1300" dirty="0"/>
            </a:br>
            <a:r>
              <a:rPr lang="en-GB" sz="1300" dirty="0" smtClean="0"/>
              <a:t/>
            </a:r>
            <a:br>
              <a:rPr lang="en-GB" sz="1300" dirty="0" smtClean="0"/>
            </a:br>
            <a:r>
              <a:rPr lang="en-GB" sz="1300" dirty="0"/>
              <a:t/>
            </a:r>
            <a:br>
              <a:rPr lang="en-GB" sz="1300" dirty="0"/>
            </a:br>
            <a:r>
              <a:rPr lang="en-GB" sz="1300" dirty="0" smtClean="0"/>
              <a:t/>
            </a:r>
            <a:br>
              <a:rPr lang="en-GB" sz="1300" dirty="0" smtClean="0"/>
            </a:br>
            <a:r>
              <a:rPr lang="en-GB" sz="1300" dirty="0"/>
              <a:t/>
            </a:r>
            <a:br>
              <a:rPr lang="en-GB" sz="1300" dirty="0"/>
            </a:br>
            <a:r>
              <a:rPr lang="en-GB" sz="1300" dirty="0" smtClean="0"/>
              <a:t/>
            </a:r>
            <a:br>
              <a:rPr lang="en-GB" sz="1300" dirty="0" smtClean="0"/>
            </a:br>
            <a:r>
              <a:rPr lang="en-GB" sz="1300" dirty="0"/>
              <a:t/>
            </a:r>
            <a:br>
              <a:rPr lang="en-GB" sz="1300" dirty="0"/>
            </a:br>
            <a:r>
              <a:rPr lang="en-GB" sz="1300" dirty="0" smtClean="0"/>
              <a:t/>
            </a:r>
            <a:br>
              <a:rPr lang="en-GB" sz="1300" dirty="0" smtClean="0"/>
            </a:br>
            <a:r>
              <a:rPr lang="en-GB" sz="3600" dirty="0"/>
              <a:t/>
            </a:r>
            <a:br>
              <a:rPr lang="en-GB" sz="3600" dirty="0"/>
            </a:br>
            <a:r>
              <a:rPr lang="en-GB" sz="3600" dirty="0" smtClean="0"/>
              <a:t>      </a:t>
            </a:r>
            <a:br>
              <a:rPr lang="en-GB" sz="3600" dirty="0" smtClean="0"/>
            </a:br>
            <a:r>
              <a:rPr lang="en-GB" sz="3600" dirty="0" smtClean="0"/>
              <a:t/>
            </a:r>
            <a:br>
              <a:rPr lang="en-GB" sz="3600" dirty="0" smtClean="0"/>
            </a:br>
            <a:r>
              <a:rPr lang="en-GB" sz="3600" dirty="0" smtClean="0"/>
              <a:t/>
            </a:r>
            <a:br>
              <a:rPr lang="en-GB" sz="3600" dirty="0" smtClean="0"/>
            </a:br>
            <a:r>
              <a:rPr lang="en-GB" sz="3600" dirty="0" smtClean="0"/>
              <a:t/>
            </a:r>
            <a:br>
              <a:rPr lang="en-GB" sz="3600" dirty="0" smtClean="0"/>
            </a:br>
            <a:r>
              <a:rPr lang="en-GB" sz="3600" dirty="0"/>
              <a:t/>
            </a:r>
            <a:br>
              <a:rPr lang="en-GB" sz="3600" dirty="0"/>
            </a:br>
            <a:r>
              <a:rPr lang="en-GB" sz="3600" dirty="0" smtClean="0"/>
              <a:t/>
            </a:r>
            <a:br>
              <a:rPr lang="en-GB" sz="3600" dirty="0" smtClean="0"/>
            </a:br>
            <a:r>
              <a:rPr lang="en-GB" sz="3600" dirty="0"/>
              <a:t/>
            </a:r>
            <a:br>
              <a:rPr lang="en-GB" sz="3600" dirty="0"/>
            </a:br>
            <a:r>
              <a:rPr lang="en-GB" sz="2000" dirty="0" smtClean="0">
                <a:latin typeface="Century Gothic" panose="020B0502020202020204" pitchFamily="34" charset="0"/>
              </a:rPr>
              <a:t>Maisy is a real dog who  lives with Beth and her family, in Merton, London. </a:t>
            </a:r>
            <a:r>
              <a:rPr lang="en-GB" sz="1600" dirty="0" smtClean="0">
                <a:latin typeface="Century Gothic" panose="020B0502020202020204" pitchFamily="34" charset="0"/>
              </a:rPr>
              <a:t/>
            </a:r>
            <a:br>
              <a:rPr lang="en-GB" sz="1600" dirty="0" smtClean="0">
                <a:latin typeface="Century Gothic" panose="020B0502020202020204" pitchFamily="34" charset="0"/>
              </a:rPr>
            </a:br>
            <a:r>
              <a:rPr lang="en-GB" sz="1600" dirty="0" smtClean="0">
                <a:latin typeface="Century Gothic" panose="020B0502020202020204" pitchFamily="34" charset="0"/>
              </a:rPr>
              <a:t/>
            </a:r>
            <a:br>
              <a:rPr lang="en-GB" sz="1600" dirty="0" smtClean="0">
                <a:latin typeface="Century Gothic" panose="020B0502020202020204" pitchFamily="34" charset="0"/>
              </a:rPr>
            </a:br>
            <a:r>
              <a:rPr lang="en-GB" sz="1600" dirty="0" smtClean="0"/>
              <a:t/>
            </a:r>
            <a:br>
              <a:rPr lang="en-GB" sz="1600" dirty="0" smtClean="0"/>
            </a:br>
            <a:r>
              <a:rPr lang="en-GB" sz="1300" dirty="0" smtClean="0"/>
              <a:t>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1300" dirty="0" smtClean="0"/>
              <a:t/>
            </a:r>
            <a:br>
              <a:rPr lang="en-GB" sz="1300" dirty="0" smtClean="0"/>
            </a:br>
            <a:r>
              <a:rPr lang="en-GB" sz="2000" dirty="0" smtClean="0">
                <a:latin typeface="Century Gothic" panose="020B0502020202020204" pitchFamily="34" charset="0"/>
              </a:rPr>
              <a:t>This is Malika.  She is a real cat, who also lives in Merton.   She is Beth’s Auntie Justine’s cat.</a:t>
            </a:r>
            <a:br>
              <a:rPr lang="en-GB" sz="2000" dirty="0" smtClean="0">
                <a:latin typeface="Century Gothic" panose="020B0502020202020204" pitchFamily="34" charset="0"/>
              </a:rPr>
            </a:br>
            <a:r>
              <a:rPr lang="en-GB" sz="2000" dirty="0" smtClean="0">
                <a:latin typeface="Century Gothic" panose="020B0502020202020204" pitchFamily="34" charset="0"/>
              </a:rPr>
              <a:t/>
            </a:r>
            <a:br>
              <a:rPr lang="en-GB" sz="2000" dirty="0" smtClean="0">
                <a:latin typeface="Century Gothic" panose="020B0502020202020204" pitchFamily="34" charset="0"/>
              </a:rPr>
            </a:br>
            <a:r>
              <a:rPr lang="en-GB" sz="2000" dirty="0" smtClean="0">
                <a:latin typeface="Century Gothic" panose="020B0502020202020204" pitchFamily="34" charset="0"/>
              </a:rPr>
              <a:t>Storm is a fictional (made up) friend to Maisy.</a:t>
            </a:r>
            <a:br>
              <a:rPr lang="en-GB" sz="2000" dirty="0" smtClean="0">
                <a:latin typeface="Century Gothic" panose="020B0502020202020204" pitchFamily="34" charset="0"/>
              </a:rPr>
            </a:br>
            <a:r>
              <a:rPr lang="en-GB" sz="2000" dirty="0" smtClean="0"/>
              <a:t/>
            </a:r>
            <a:br>
              <a:rPr lang="en-GB" sz="2000" dirty="0" smtClean="0"/>
            </a:br>
            <a:r>
              <a:rPr lang="en-GB" sz="2000" dirty="0" smtClean="0"/>
              <a:t/>
            </a:r>
            <a:br>
              <a:rPr lang="en-GB" sz="2000" dirty="0" smtClean="0"/>
            </a:br>
            <a:r>
              <a:rPr lang="en-GB" dirty="0" smtClean="0"/>
              <a:t/>
            </a:r>
            <a:br>
              <a:rPr lang="en-GB" dirty="0" smtClean="0"/>
            </a:br>
            <a:endParaRPr lang="en-GB" dirty="0"/>
          </a:p>
        </p:txBody>
      </p:sp>
      <p:pic>
        <p:nvPicPr>
          <p:cNvPr id="4" name="Picture 2" descr="C:\Users\owner\Documents\Koda folder\Photos\IMG_0670.JP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129083" y="582864"/>
            <a:ext cx="3794845" cy="2846135"/>
          </a:xfrm>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7051941" y="764704"/>
            <a:ext cx="2037087" cy="1560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descr="C:\Users\owner\Documents\Koda folder\Justine's cat Malika\Cat 2.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504" y="3573016"/>
            <a:ext cx="3816424" cy="3168352"/>
          </a:xfrm>
          <a:prstGeom prst="rect">
            <a:avLst/>
          </a:prstGeom>
          <a:noFill/>
          <a:extLst/>
        </p:spPr>
      </p:pic>
      <p:pic>
        <p:nvPicPr>
          <p:cNvPr id="8"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341727" y="3949794"/>
            <a:ext cx="1628038" cy="12073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7341727" y="5679706"/>
            <a:ext cx="1457517" cy="1041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09058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normAutofit fontScale="90000"/>
          </a:bodyPr>
          <a:lstStyle/>
          <a:p>
            <a:pPr algn="l"/>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sz="3100" dirty="0" smtClean="0">
                <a:latin typeface="Century Gothic" panose="020B0502020202020204" pitchFamily="34" charset="0"/>
              </a:rPr>
              <a:t>Maisy</a:t>
            </a:r>
            <a:r>
              <a:rPr lang="en-GB" sz="3100" dirty="0" smtClean="0">
                <a:latin typeface="Century Gothic" panose="020B0502020202020204" pitchFamily="34" charset="0"/>
              </a:rPr>
              <a:t> </a:t>
            </a:r>
            <a:r>
              <a:rPr lang="en-GB" sz="3100" dirty="0" smtClean="0">
                <a:latin typeface="Century Gothic" panose="020B0502020202020204" pitchFamily="34" charset="0"/>
              </a:rPr>
              <a:t>woke up.  </a:t>
            </a:r>
            <a:r>
              <a:rPr lang="en-GB" sz="3100" dirty="0" smtClean="0">
                <a:latin typeface="Century Gothic" panose="020B0502020202020204" pitchFamily="34" charset="0"/>
              </a:rPr>
              <a:t>She </a:t>
            </a:r>
            <a:r>
              <a:rPr lang="en-GB" sz="3100" dirty="0" smtClean="0">
                <a:latin typeface="Century Gothic" panose="020B0502020202020204" pitchFamily="34" charset="0"/>
              </a:rPr>
              <a:t>wanted to go for a walk, so </a:t>
            </a:r>
            <a:r>
              <a:rPr lang="en-GB" sz="3100" dirty="0" smtClean="0">
                <a:latin typeface="Century Gothic" panose="020B0502020202020204" pitchFamily="34" charset="0"/>
              </a:rPr>
              <a:t>she </a:t>
            </a:r>
            <a:r>
              <a:rPr lang="en-GB" sz="3100" dirty="0" smtClean="0">
                <a:latin typeface="Century Gothic" panose="020B0502020202020204" pitchFamily="34" charset="0"/>
              </a:rPr>
              <a:t>looked out of the </a:t>
            </a:r>
            <a:r>
              <a:rPr lang="en-GB" sz="3100" dirty="0" smtClean="0">
                <a:latin typeface="Century Gothic" panose="020B0502020202020204" pitchFamily="34" charset="0"/>
              </a:rPr>
              <a:t>window.  </a:t>
            </a:r>
            <a:r>
              <a:rPr lang="en-GB" sz="3100" dirty="0" smtClean="0">
                <a:solidFill>
                  <a:srgbClr val="FF0000"/>
                </a:solidFill>
                <a:latin typeface="Century Gothic" panose="020B0502020202020204" pitchFamily="34" charset="0"/>
              </a:rPr>
              <a:t>If</a:t>
            </a:r>
            <a:r>
              <a:rPr lang="en-GB" sz="3100" dirty="0" smtClean="0">
                <a:latin typeface="Century Gothic" panose="020B0502020202020204" pitchFamily="34" charset="0"/>
              </a:rPr>
              <a:t> </a:t>
            </a:r>
            <a:r>
              <a:rPr lang="en-GB" sz="3100" dirty="0" smtClean="0">
                <a:latin typeface="Century Gothic" panose="020B0502020202020204" pitchFamily="34" charset="0"/>
              </a:rPr>
              <a:t>it was a sunny day, </a:t>
            </a:r>
            <a:r>
              <a:rPr lang="en-GB" sz="3100" dirty="0" smtClean="0">
                <a:solidFill>
                  <a:srgbClr val="FF0000"/>
                </a:solidFill>
                <a:latin typeface="Century Gothic" panose="020B0502020202020204" pitchFamily="34" charset="0"/>
              </a:rPr>
              <a:t>then</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go out.  </a:t>
            </a:r>
            <a:r>
              <a:rPr lang="en-GB" sz="3100" dirty="0" smtClean="0">
                <a:solidFill>
                  <a:srgbClr val="FF0000"/>
                </a:solidFill>
                <a:latin typeface="Century Gothic" panose="020B0502020202020204" pitchFamily="34" charset="0"/>
              </a:rPr>
              <a:t>If</a:t>
            </a:r>
            <a:r>
              <a:rPr lang="en-GB" sz="3100" dirty="0" smtClean="0">
                <a:solidFill>
                  <a:srgbClr val="C00000"/>
                </a:solidFill>
                <a:latin typeface="Century Gothic" panose="020B0502020202020204" pitchFamily="34" charset="0"/>
              </a:rPr>
              <a:t> </a:t>
            </a:r>
            <a:r>
              <a:rPr lang="en-GB" sz="3100" dirty="0" smtClean="0">
                <a:latin typeface="Century Gothic" panose="020B0502020202020204" pitchFamily="34" charset="0"/>
              </a:rPr>
              <a:t>it was </a:t>
            </a:r>
            <a:r>
              <a:rPr lang="en-GB" sz="3100" dirty="0" smtClean="0">
                <a:solidFill>
                  <a:srgbClr val="FF0000"/>
                </a:solidFill>
                <a:latin typeface="Century Gothic" panose="020B0502020202020204" pitchFamily="34" charset="0"/>
              </a:rPr>
              <a:t>not</a:t>
            </a:r>
            <a:r>
              <a:rPr lang="en-GB" sz="3100" dirty="0" smtClean="0">
                <a:latin typeface="Century Gothic" panose="020B0502020202020204" pitchFamily="34" charset="0"/>
              </a:rPr>
              <a:t> (</a:t>
            </a:r>
            <a:r>
              <a:rPr lang="en-GB" sz="3100" dirty="0">
                <a:solidFill>
                  <a:srgbClr val="FF0000"/>
                </a:solidFill>
                <a:latin typeface="Century Gothic" panose="020B0502020202020204" pitchFamily="34" charset="0"/>
              </a:rPr>
              <a:t>e</a:t>
            </a:r>
            <a:r>
              <a:rPr lang="en-GB" sz="3100" dirty="0" smtClean="0">
                <a:solidFill>
                  <a:srgbClr val="FF0000"/>
                </a:solidFill>
                <a:latin typeface="Century Gothic" panose="020B0502020202020204" pitchFamily="34" charset="0"/>
              </a:rPr>
              <a:t>lse</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a:t>
            </a:r>
            <a:r>
              <a:rPr lang="en-GB" sz="3100" dirty="0">
                <a:latin typeface="Century Gothic" panose="020B0502020202020204" pitchFamily="34" charset="0"/>
              </a:rPr>
              <a:t>s</a:t>
            </a:r>
            <a:r>
              <a:rPr lang="en-GB" sz="3100" dirty="0" smtClean="0">
                <a:latin typeface="Century Gothic" panose="020B0502020202020204" pitchFamily="34" charset="0"/>
              </a:rPr>
              <a:t>tay at home in the warm.</a:t>
            </a:r>
            <a:r>
              <a:rPr lang="en-GB" dirty="0" smtClean="0"/>
              <a:t/>
            </a:r>
            <a:br>
              <a:rPr lang="en-GB" dirty="0" smtClean="0"/>
            </a:br>
            <a:endParaRPr lang="en-GB"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3789040"/>
            <a:ext cx="3214056" cy="20226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582588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19256" cy="2564904"/>
          </a:xfrm>
        </p:spPr>
        <p:txBody>
          <a:bodyPr>
            <a:normAutofit fontScale="90000"/>
          </a:bodyPr>
          <a:lstStyle/>
          <a:p>
            <a:pPr algn="l"/>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sz="3100" dirty="0" smtClean="0">
                <a:latin typeface="Century Gothic" panose="020B0502020202020204" pitchFamily="34" charset="0"/>
              </a:rPr>
              <a:t>The sun was shining brightly, so </a:t>
            </a:r>
            <a:r>
              <a:rPr lang="en-GB" sz="3100" dirty="0" smtClean="0">
                <a:latin typeface="Century Gothic" panose="020B0502020202020204" pitchFamily="34" charset="0"/>
              </a:rPr>
              <a:t>she </a:t>
            </a:r>
            <a:r>
              <a:rPr lang="en-GB" sz="3100" dirty="0" smtClean="0">
                <a:latin typeface="Century Gothic" panose="020B0502020202020204" pitchFamily="34" charset="0"/>
              </a:rPr>
              <a:t>decided to go to the park.  </a:t>
            </a:r>
            <a:r>
              <a:rPr lang="en-GB" sz="3100" dirty="0" smtClean="0">
                <a:latin typeface="Century Gothic" panose="020B0502020202020204" pitchFamily="34" charset="0"/>
              </a:rPr>
              <a:t>She </a:t>
            </a:r>
            <a:r>
              <a:rPr lang="en-GB" sz="3100" dirty="0" smtClean="0">
                <a:latin typeface="Century Gothic" panose="020B0502020202020204" pitchFamily="34" charset="0"/>
              </a:rPr>
              <a:t>hoped that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meet some of </a:t>
            </a:r>
            <a:r>
              <a:rPr lang="en-GB" sz="3100" dirty="0" smtClean="0">
                <a:latin typeface="Century Gothic" panose="020B0502020202020204" pitchFamily="34" charset="0"/>
              </a:rPr>
              <a:t>her </a:t>
            </a:r>
            <a:r>
              <a:rPr lang="en-GB" sz="3100" dirty="0" smtClean="0">
                <a:latin typeface="Century Gothic" panose="020B0502020202020204" pitchFamily="34" charset="0"/>
              </a:rPr>
              <a:t>friends there.</a:t>
            </a:r>
            <a:br>
              <a:rPr lang="en-GB" sz="3100" dirty="0" smtClean="0">
                <a:latin typeface="Century Gothic" panose="020B0502020202020204" pitchFamily="34" charset="0"/>
              </a:rPr>
            </a:br>
            <a:r>
              <a:rPr lang="en-GB" sz="3100" dirty="0"/>
              <a:t/>
            </a:r>
            <a:br>
              <a:rPr lang="en-GB" sz="3100" dirty="0"/>
            </a:br>
            <a:r>
              <a:rPr lang="en-GB" sz="3100" dirty="0" smtClean="0">
                <a:solidFill>
                  <a:srgbClr val="FF0000"/>
                </a:solidFill>
                <a:latin typeface="Century Gothic" panose="020B0502020202020204" pitchFamily="34" charset="0"/>
              </a:rPr>
              <a:t>If</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found some friends, </a:t>
            </a:r>
            <a:r>
              <a:rPr lang="en-GB" sz="3100" dirty="0" smtClean="0">
                <a:solidFill>
                  <a:srgbClr val="FF0000"/>
                </a:solidFill>
                <a:latin typeface="Century Gothic" panose="020B0502020202020204" pitchFamily="34" charset="0"/>
              </a:rPr>
              <a:t>then</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play with them.  </a:t>
            </a:r>
            <a:r>
              <a:rPr lang="en-GB" sz="3100" dirty="0" smtClean="0">
                <a:solidFill>
                  <a:srgbClr val="FF0000"/>
                </a:solidFill>
                <a:latin typeface="Century Gothic" panose="020B0502020202020204" pitchFamily="34" charset="0"/>
              </a:rPr>
              <a:t>If not </a:t>
            </a:r>
            <a:r>
              <a:rPr lang="en-GB" sz="3100" dirty="0" smtClean="0">
                <a:latin typeface="Century Gothic" panose="020B0502020202020204" pitchFamily="34" charset="0"/>
              </a:rPr>
              <a:t>(</a:t>
            </a:r>
            <a:r>
              <a:rPr lang="en-GB" sz="3100" dirty="0">
                <a:solidFill>
                  <a:srgbClr val="FF0000"/>
                </a:solidFill>
                <a:latin typeface="Century Gothic" panose="020B0502020202020204" pitchFamily="34" charset="0"/>
              </a:rPr>
              <a:t>e</a:t>
            </a:r>
            <a:r>
              <a:rPr lang="en-GB" sz="3100" dirty="0" smtClean="0">
                <a:solidFill>
                  <a:srgbClr val="FF0000"/>
                </a:solidFill>
                <a:latin typeface="Century Gothic" panose="020B0502020202020204" pitchFamily="34" charset="0"/>
              </a:rPr>
              <a:t>lse</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run around by </a:t>
            </a:r>
            <a:r>
              <a:rPr lang="en-GB" sz="3100" dirty="0" smtClean="0">
                <a:latin typeface="Century Gothic" panose="020B0502020202020204" pitchFamily="34" charset="0"/>
              </a:rPr>
              <a:t>her</a:t>
            </a:r>
            <a:r>
              <a:rPr lang="en-GB" sz="3100" dirty="0" smtClean="0">
                <a:latin typeface="Century Gothic" panose="020B0502020202020204" pitchFamily="34" charset="0"/>
              </a:rPr>
              <a:t>self</a:t>
            </a:r>
            <a:r>
              <a:rPr lang="en-GB" sz="3100" dirty="0" smtClean="0">
                <a:latin typeface="Century Gothic" panose="020B0502020202020204" pitchFamily="34" charset="0"/>
              </a:rPr>
              <a:t>.</a:t>
            </a:r>
            <a:endParaRPr lang="en-GB" sz="3100" dirty="0">
              <a:latin typeface="Century Gothic" panose="020B0502020202020204"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8344" y="260648"/>
            <a:ext cx="1172702" cy="10261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860032" y="4293096"/>
            <a:ext cx="2453705" cy="15441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771131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2160240"/>
          </a:xfrm>
        </p:spPr>
        <p:txBody>
          <a:bodyPr>
            <a:normAutofit fontScale="90000"/>
          </a:bodyPr>
          <a:lstStyle/>
          <a:p>
            <a:pPr algn="l"/>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sz="3100" dirty="0" smtClean="0">
                <a:latin typeface="Century Gothic" panose="020B0502020202020204" pitchFamily="34" charset="0"/>
              </a:rPr>
              <a:t>To get to the park, </a:t>
            </a:r>
            <a:r>
              <a:rPr lang="en-GB" sz="3100" dirty="0" smtClean="0">
                <a:latin typeface="Century Gothic" panose="020B0502020202020204" pitchFamily="34" charset="0"/>
              </a:rPr>
              <a:t>Maisy</a:t>
            </a:r>
            <a:r>
              <a:rPr lang="en-GB" sz="3100" dirty="0" smtClean="0">
                <a:latin typeface="Century Gothic" panose="020B0502020202020204" pitchFamily="34" charset="0"/>
              </a:rPr>
              <a:t> </a:t>
            </a:r>
            <a:r>
              <a:rPr lang="en-GB" sz="3100" dirty="0" smtClean="0">
                <a:latin typeface="Century Gothic" panose="020B0502020202020204" pitchFamily="34" charset="0"/>
              </a:rPr>
              <a:t>had to cross a </a:t>
            </a:r>
            <a:r>
              <a:rPr lang="en-GB" sz="3100" dirty="0" smtClean="0">
                <a:latin typeface="Century Gothic" panose="020B0502020202020204" pitchFamily="34" charset="0"/>
              </a:rPr>
              <a:t>busy road</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knew that </a:t>
            </a:r>
            <a:r>
              <a:rPr lang="en-GB" sz="3100" dirty="0" smtClean="0">
                <a:latin typeface="Century Gothic" panose="020B0502020202020204" pitchFamily="34" charset="0"/>
              </a:rPr>
              <a:t>she </a:t>
            </a:r>
            <a:r>
              <a:rPr lang="en-GB" sz="3100" dirty="0" smtClean="0">
                <a:latin typeface="Century Gothic" panose="020B0502020202020204" pitchFamily="34" charset="0"/>
              </a:rPr>
              <a:t>needed to be careful.   </a:t>
            </a:r>
            <a:r>
              <a:rPr lang="en-GB" sz="3100" dirty="0" smtClean="0">
                <a:latin typeface="Century Gothic" panose="020B0502020202020204" pitchFamily="34" charset="0"/>
              </a:rPr>
              <a:t>She </a:t>
            </a:r>
            <a:r>
              <a:rPr lang="en-GB" sz="3100" dirty="0" smtClean="0">
                <a:latin typeface="Century Gothic" panose="020B0502020202020204" pitchFamily="34" charset="0"/>
              </a:rPr>
              <a:t>sat down at the side of the road. </a:t>
            </a:r>
            <a:r>
              <a:rPr lang="en-GB" sz="3100" dirty="0">
                <a:latin typeface="Century Gothic" panose="020B0502020202020204" pitchFamily="34" charset="0"/>
              </a:rPr>
              <a:t> </a:t>
            </a:r>
            <a:r>
              <a:rPr lang="en-GB" sz="3100" dirty="0" smtClean="0">
                <a:latin typeface="Century Gothic" panose="020B0502020202020204" pitchFamily="34" charset="0"/>
              </a:rPr>
              <a:t>Sh</a:t>
            </a:r>
            <a:r>
              <a:rPr lang="en-GB" sz="3100" dirty="0" smtClean="0">
                <a:latin typeface="Century Gothic" panose="020B0502020202020204" pitchFamily="34" charset="0"/>
              </a:rPr>
              <a:t>e </a:t>
            </a:r>
            <a:r>
              <a:rPr lang="en-GB" sz="3100" dirty="0" smtClean="0">
                <a:latin typeface="Century Gothic" panose="020B0502020202020204" pitchFamily="34" charset="0"/>
              </a:rPr>
              <a:t>looked carefully to see if there were any cars coming</a:t>
            </a:r>
            <a:r>
              <a:rPr lang="en-GB" sz="3100" dirty="0" smtClean="0"/>
              <a:t>.</a:t>
            </a:r>
            <a:r>
              <a:rPr lang="en-GB" sz="3100" dirty="0"/>
              <a:t/>
            </a:r>
            <a:br>
              <a:rPr lang="en-GB" sz="3100" dirty="0"/>
            </a:br>
            <a:r>
              <a:rPr lang="en-GB" dirty="0" smtClean="0"/>
              <a:t/>
            </a:r>
            <a:br>
              <a:rPr lang="en-GB" dirty="0" smtClean="0"/>
            </a:br>
            <a:r>
              <a:rPr lang="en-GB" dirty="0"/>
              <a:t/>
            </a:r>
            <a:br>
              <a:rPr lang="en-GB" dirty="0"/>
            </a:br>
            <a:r>
              <a:rPr lang="en-GB" sz="3100" dirty="0" smtClean="0">
                <a:solidFill>
                  <a:srgbClr val="FF0000"/>
                </a:solidFill>
                <a:latin typeface="Century Gothic" panose="020B0502020202020204" pitchFamily="34" charset="0"/>
              </a:rPr>
              <a:t>If</a:t>
            </a:r>
            <a:r>
              <a:rPr lang="en-GB" sz="3100" dirty="0" smtClean="0">
                <a:latin typeface="Century Gothic" panose="020B0502020202020204" pitchFamily="34" charset="0"/>
              </a:rPr>
              <a:t> </a:t>
            </a:r>
            <a:r>
              <a:rPr lang="en-GB" sz="3100" dirty="0">
                <a:latin typeface="Century Gothic" panose="020B0502020202020204" pitchFamily="34" charset="0"/>
              </a:rPr>
              <a:t>there </a:t>
            </a:r>
            <a:r>
              <a:rPr lang="en-GB" sz="3100" dirty="0" smtClean="0">
                <a:latin typeface="Century Gothic" panose="020B0502020202020204" pitchFamily="34" charset="0"/>
              </a:rPr>
              <a:t>were any cars, </a:t>
            </a:r>
            <a:r>
              <a:rPr lang="en-GB" sz="3100" dirty="0" smtClean="0">
                <a:solidFill>
                  <a:srgbClr val="FF0000"/>
                </a:solidFill>
                <a:latin typeface="Century Gothic" panose="020B0502020202020204" pitchFamily="34" charset="0"/>
              </a:rPr>
              <a:t>then</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wait.  If not (</a:t>
            </a:r>
            <a:r>
              <a:rPr lang="en-GB" sz="3100" dirty="0">
                <a:solidFill>
                  <a:srgbClr val="FF0000"/>
                </a:solidFill>
                <a:latin typeface="Century Gothic" panose="020B0502020202020204" pitchFamily="34" charset="0"/>
              </a:rPr>
              <a:t>e</a:t>
            </a:r>
            <a:r>
              <a:rPr lang="en-GB" sz="3100" dirty="0" smtClean="0">
                <a:solidFill>
                  <a:srgbClr val="FF0000"/>
                </a:solidFill>
                <a:latin typeface="Century Gothic" panose="020B0502020202020204" pitchFamily="34" charset="0"/>
              </a:rPr>
              <a:t>lse</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cross the road.</a:t>
            </a:r>
            <a:endParaRPr lang="en-GB" sz="3100" dirty="0">
              <a:latin typeface="Century Gothic" panose="020B0502020202020204" pitchFamily="34"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2852936"/>
            <a:ext cx="2413248" cy="10953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23062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15364 0.01551 L -0.76788 0.01551 " pathEditMode="relative" rAng="0" ptsTypes="AA">
                                      <p:cBhvr>
                                        <p:cTn id="6" dur="2000" fill="hold"/>
                                        <p:tgtEl>
                                          <p:spTgt spid="2051"/>
                                        </p:tgtEl>
                                        <p:attrNameLst>
                                          <p:attrName>ppt_x</p:attrName>
                                          <p:attrName>ppt_y</p:attrName>
                                        </p:attrNameLst>
                                      </p:cBhvr>
                                      <p:rCtr x="-3071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8075240" cy="2880320"/>
          </a:xfrm>
        </p:spPr>
        <p:txBody>
          <a:bodyPr>
            <a:normAutofit fontScale="90000"/>
          </a:bodyPr>
          <a:lstStyle/>
          <a:p>
            <a:pPr algn="l"/>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dirty="0" smtClean="0"/>
              <a:t/>
            </a:r>
            <a:br>
              <a:rPr lang="en-GB" dirty="0" smtClean="0"/>
            </a:br>
            <a:r>
              <a:rPr lang="en-GB" sz="3100" dirty="0" smtClean="0">
                <a:latin typeface="Century Gothic" panose="020B0502020202020204" pitchFamily="34" charset="0"/>
              </a:rPr>
              <a:t>Sh</a:t>
            </a:r>
            <a:r>
              <a:rPr lang="en-GB" sz="3100" dirty="0" smtClean="0">
                <a:latin typeface="Century Gothic" panose="020B0502020202020204" pitchFamily="34" charset="0"/>
              </a:rPr>
              <a:t>e </a:t>
            </a:r>
            <a:r>
              <a:rPr lang="en-GB" sz="3100" dirty="0" smtClean="0">
                <a:latin typeface="Century Gothic" panose="020B0502020202020204" pitchFamily="34" charset="0"/>
              </a:rPr>
              <a:t>really hoped that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see </a:t>
            </a:r>
            <a:r>
              <a:rPr lang="en-GB" sz="3100" dirty="0" smtClean="0">
                <a:latin typeface="Century Gothic" panose="020B0502020202020204" pitchFamily="34" charset="0"/>
              </a:rPr>
              <a:t>her</a:t>
            </a:r>
            <a:r>
              <a:rPr lang="en-GB" sz="3100" dirty="0" smtClean="0">
                <a:latin typeface="Century Gothic" panose="020B0502020202020204" pitchFamily="34" charset="0"/>
              </a:rPr>
              <a:t> </a:t>
            </a:r>
            <a:r>
              <a:rPr lang="en-GB" sz="3100" dirty="0" smtClean="0">
                <a:latin typeface="Century Gothic" panose="020B0502020202020204" pitchFamily="34" charset="0"/>
              </a:rPr>
              <a:t>friend, </a:t>
            </a:r>
            <a:r>
              <a:rPr lang="en-GB" sz="3100" dirty="0" smtClean="0">
                <a:latin typeface="Century Gothic" panose="020B0502020202020204" pitchFamily="34" charset="0"/>
              </a:rPr>
              <a:t>Storm</a:t>
            </a:r>
            <a:r>
              <a:rPr lang="en-GB" sz="3100" dirty="0" smtClean="0">
                <a:latin typeface="Century Gothic" panose="020B0502020202020204" pitchFamily="34" charset="0"/>
              </a:rPr>
              <a:t>, </a:t>
            </a:r>
            <a:r>
              <a:rPr lang="en-GB" sz="3100" dirty="0" smtClean="0">
                <a:latin typeface="Century Gothic" panose="020B0502020202020204" pitchFamily="34" charset="0"/>
              </a:rPr>
              <a:t>in the park.  </a:t>
            </a:r>
            <a:r>
              <a:rPr lang="en-GB" sz="3100" dirty="0" smtClean="0"/>
              <a:t/>
            </a:r>
            <a:br>
              <a:rPr lang="en-GB" sz="3100" dirty="0" smtClean="0"/>
            </a:br>
            <a:r>
              <a:rPr lang="en-GB" sz="3100" dirty="0" smtClean="0"/>
              <a:t/>
            </a:r>
            <a:br>
              <a:rPr lang="en-GB" sz="3100"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sz="3100" dirty="0" smtClean="0">
                <a:solidFill>
                  <a:srgbClr val="FF0000"/>
                </a:solidFill>
                <a:latin typeface="Century Gothic" panose="020B0502020202020204" pitchFamily="34" charset="0"/>
              </a:rPr>
              <a:t>If</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did, </a:t>
            </a:r>
            <a:r>
              <a:rPr lang="en-GB" sz="3100" dirty="0" smtClean="0">
                <a:solidFill>
                  <a:srgbClr val="FF0000"/>
                </a:solidFill>
                <a:latin typeface="Century Gothic" panose="020B0502020202020204" pitchFamily="34" charset="0"/>
              </a:rPr>
              <a:t>then</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play with </a:t>
            </a:r>
            <a:r>
              <a:rPr lang="en-GB" sz="3100" dirty="0" smtClean="0">
                <a:latin typeface="Century Gothic" panose="020B0502020202020204" pitchFamily="34" charset="0"/>
              </a:rPr>
              <a:t>him, </a:t>
            </a:r>
            <a:r>
              <a:rPr lang="en-GB" sz="3100" dirty="0" smtClean="0">
                <a:solidFill>
                  <a:srgbClr val="FF0000"/>
                </a:solidFill>
                <a:latin typeface="Century Gothic" panose="020B0502020202020204" pitchFamily="34" charset="0"/>
              </a:rPr>
              <a:t>else</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find another </a:t>
            </a:r>
            <a:r>
              <a:rPr lang="en-GB" sz="3100" dirty="0" smtClean="0">
                <a:latin typeface="Century Gothic" panose="020B0502020202020204" pitchFamily="34" charset="0"/>
              </a:rPr>
              <a:t>friend to play with, </a:t>
            </a:r>
            <a:r>
              <a:rPr lang="en-GB" sz="3100" dirty="0" smtClean="0">
                <a:latin typeface="Century Gothic" panose="020B0502020202020204" pitchFamily="34" charset="0"/>
              </a:rPr>
              <a:t>instead.</a:t>
            </a:r>
            <a:endParaRPr lang="en-GB" sz="3100" dirty="0">
              <a:latin typeface="Century Gothic" panose="020B0502020202020204" pitchFamily="34"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988840"/>
            <a:ext cx="3028494" cy="21642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436096" y="1984916"/>
            <a:ext cx="3371850" cy="2409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93807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8075240" cy="2808312"/>
          </a:xfrm>
        </p:spPr>
        <p:txBody>
          <a:bodyPr>
            <a:normAutofit fontScale="90000"/>
          </a:bodyPr>
          <a:lstStyle/>
          <a:p>
            <a:pPr algn="l"/>
            <a:r>
              <a:rPr lang="en-GB" dirty="0" smtClean="0"/>
              <a:t/>
            </a:r>
            <a:br>
              <a:rPr lang="en-GB" dirty="0" smtClean="0"/>
            </a:br>
            <a:r>
              <a:rPr lang="en-GB" dirty="0"/>
              <a:t/>
            </a:r>
            <a:br>
              <a:rPr lang="en-GB" dirty="0"/>
            </a:br>
            <a:r>
              <a:rPr lang="en-GB" dirty="0" smtClean="0"/>
              <a:t/>
            </a:r>
            <a:br>
              <a:rPr lang="en-GB" dirty="0" smtClean="0"/>
            </a:br>
            <a:r>
              <a:rPr lang="en-GB" dirty="0" smtClean="0"/>
              <a:t/>
            </a:r>
            <a:br>
              <a:rPr lang="en-GB" dirty="0" smtClean="0"/>
            </a:br>
            <a:r>
              <a:rPr lang="en-GB" dirty="0" smtClean="0"/>
              <a:t/>
            </a:r>
            <a:br>
              <a:rPr lang="en-GB" dirty="0" smtClean="0"/>
            </a:br>
            <a:r>
              <a:rPr lang="en-GB" dirty="0" smtClean="0"/>
              <a:t/>
            </a:r>
            <a:br>
              <a:rPr lang="en-GB" dirty="0" smtClean="0"/>
            </a:br>
            <a:r>
              <a:rPr lang="en-GB" sz="3100" dirty="0" smtClean="0">
                <a:latin typeface="Century Gothic" panose="020B0502020202020204" pitchFamily="34" charset="0"/>
              </a:rPr>
              <a:t>There he </a:t>
            </a:r>
            <a:r>
              <a:rPr lang="en-GB" sz="3100" dirty="0" smtClean="0">
                <a:latin typeface="Century Gothic" panose="020B0502020202020204" pitchFamily="34" charset="0"/>
              </a:rPr>
              <a:t>was!</a:t>
            </a:r>
            <a:r>
              <a:rPr lang="en-GB" sz="3100" dirty="0">
                <a:latin typeface="Century Gothic" panose="020B0502020202020204" pitchFamily="34" charset="0"/>
              </a:rPr>
              <a:t> </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decided to ask </a:t>
            </a:r>
            <a:r>
              <a:rPr lang="en-GB" sz="3100" dirty="0" smtClean="0">
                <a:latin typeface="Century Gothic" panose="020B0502020202020204" pitchFamily="34" charset="0"/>
              </a:rPr>
              <a:t>him </a:t>
            </a:r>
            <a:r>
              <a:rPr lang="en-GB" sz="3100" dirty="0" smtClean="0">
                <a:latin typeface="Century Gothic" panose="020B0502020202020204" pitchFamily="34" charset="0"/>
              </a:rPr>
              <a:t>home for tea.  </a:t>
            </a:r>
            <a:r>
              <a:rPr lang="en-GB" sz="3100" dirty="0" smtClean="0"/>
              <a:t/>
            </a:r>
            <a:br>
              <a:rPr lang="en-GB" sz="3100" dirty="0" smtClean="0"/>
            </a:br>
            <a:r>
              <a:rPr lang="en-GB" sz="3100" dirty="0" smtClean="0"/>
              <a:t/>
            </a:r>
            <a:br>
              <a:rPr lang="en-GB" sz="3100" dirty="0" smtClean="0"/>
            </a:br>
            <a:r>
              <a:rPr lang="en-GB" dirty="0"/>
              <a:t/>
            </a:r>
            <a:br>
              <a:rPr lang="en-GB" dirty="0"/>
            </a:br>
            <a:r>
              <a:rPr lang="en-GB" dirty="0" smtClean="0"/>
              <a:t/>
            </a:r>
            <a:br>
              <a:rPr lang="en-GB" dirty="0" smtClean="0"/>
            </a:br>
            <a:r>
              <a:rPr lang="en-GB" dirty="0"/>
              <a:t/>
            </a:r>
            <a:br>
              <a:rPr lang="en-GB" dirty="0"/>
            </a:br>
            <a:r>
              <a:rPr lang="en-GB" sz="3100" dirty="0">
                <a:solidFill>
                  <a:srgbClr val="FF0000"/>
                </a:solidFill>
                <a:latin typeface="Century Gothic" panose="020B0502020202020204" pitchFamily="34" charset="0"/>
              </a:rPr>
              <a:t>If</a:t>
            </a:r>
            <a:r>
              <a:rPr lang="en-GB" sz="3100" dirty="0">
                <a:solidFill>
                  <a:srgbClr val="FF0000"/>
                </a:solidFill>
              </a:rPr>
              <a:t> </a:t>
            </a:r>
            <a:r>
              <a:rPr lang="en-GB" sz="3100" dirty="0" smtClean="0">
                <a:latin typeface="Century Gothic" panose="020B0502020202020204" pitchFamily="34" charset="0"/>
              </a:rPr>
              <a:t>he </a:t>
            </a:r>
            <a:r>
              <a:rPr lang="en-GB" sz="3100" dirty="0" smtClean="0">
                <a:latin typeface="Century Gothic" panose="020B0502020202020204" pitchFamily="34" charset="0"/>
              </a:rPr>
              <a:t>said “Yes”, </a:t>
            </a:r>
            <a:r>
              <a:rPr lang="en-GB" sz="3100" dirty="0" smtClean="0">
                <a:solidFill>
                  <a:srgbClr val="FF0000"/>
                </a:solidFill>
                <a:latin typeface="Century Gothic" panose="020B0502020202020204" pitchFamily="34" charset="0"/>
              </a:rPr>
              <a:t>then</a:t>
            </a:r>
            <a:r>
              <a:rPr lang="en-GB" sz="3100" dirty="0" smtClean="0">
                <a:latin typeface="Century Gothic" panose="020B0502020202020204" pitchFamily="34" charset="0"/>
              </a:rPr>
              <a:t> </a:t>
            </a:r>
            <a:r>
              <a:rPr lang="en-GB" sz="3100" dirty="0" smtClean="0">
                <a:latin typeface="Century Gothic" panose="020B0502020202020204" pitchFamily="34" charset="0"/>
              </a:rPr>
              <a:t>she </a:t>
            </a:r>
            <a:r>
              <a:rPr lang="en-GB" sz="3100" dirty="0" smtClean="0">
                <a:latin typeface="Century Gothic" panose="020B0502020202020204" pitchFamily="34" charset="0"/>
              </a:rPr>
              <a:t>would give </a:t>
            </a:r>
            <a:r>
              <a:rPr lang="en-GB" sz="3100" dirty="0" smtClean="0">
                <a:latin typeface="Century Gothic" panose="020B0502020202020204" pitchFamily="34" charset="0"/>
              </a:rPr>
              <a:t>him </a:t>
            </a:r>
            <a:r>
              <a:rPr lang="en-GB" sz="3100" dirty="0" smtClean="0">
                <a:latin typeface="Century Gothic" panose="020B0502020202020204" pitchFamily="34" charset="0"/>
              </a:rPr>
              <a:t>some of his favourite dog biscuits, </a:t>
            </a:r>
            <a:br>
              <a:rPr lang="en-GB" sz="3100" dirty="0" smtClean="0">
                <a:latin typeface="Century Gothic" panose="020B0502020202020204" pitchFamily="34" charset="0"/>
              </a:rPr>
            </a:br>
            <a:r>
              <a:rPr lang="en-GB" sz="3100" dirty="0" smtClean="0">
                <a:solidFill>
                  <a:srgbClr val="FF0000"/>
                </a:solidFill>
                <a:latin typeface="Century Gothic" panose="020B0502020202020204" pitchFamily="34" charset="0"/>
              </a:rPr>
              <a:t>else</a:t>
            </a:r>
            <a:r>
              <a:rPr lang="en-GB" sz="3100" dirty="0" smtClean="0">
                <a:latin typeface="Century Gothic" panose="020B0502020202020204" pitchFamily="34" charset="0"/>
              </a:rPr>
              <a:t> they would </a:t>
            </a:r>
            <a:r>
              <a:rPr lang="en-GB" sz="3100" dirty="0" smtClean="0">
                <a:latin typeface="Century Gothic" panose="020B0502020202020204" pitchFamily="34" charset="0"/>
              </a:rPr>
              <a:t>both carry </a:t>
            </a:r>
            <a:r>
              <a:rPr lang="en-GB" sz="3100" dirty="0" smtClean="0">
                <a:latin typeface="Century Gothic" panose="020B0502020202020204" pitchFamily="34" charset="0"/>
              </a:rPr>
              <a:t>on playing </a:t>
            </a:r>
            <a:br>
              <a:rPr lang="en-GB" sz="3100" dirty="0" smtClean="0">
                <a:latin typeface="Century Gothic" panose="020B0502020202020204" pitchFamily="34" charset="0"/>
              </a:rPr>
            </a:br>
            <a:r>
              <a:rPr lang="en-GB" sz="3100" dirty="0" smtClean="0">
                <a:latin typeface="Century Gothic" panose="020B0502020202020204" pitchFamily="34" charset="0"/>
              </a:rPr>
              <a:t>in the park.</a:t>
            </a:r>
            <a:br>
              <a:rPr lang="en-GB" sz="3100" dirty="0" smtClean="0">
                <a:latin typeface="Century Gothic" panose="020B0502020202020204" pitchFamily="34" charset="0"/>
              </a:rPr>
            </a:br>
            <a:r>
              <a:rPr lang="en-GB" sz="3100" dirty="0" smtClean="0">
                <a:latin typeface="Century Gothic" panose="020B0502020202020204" pitchFamily="34" charset="0"/>
              </a:rPr>
              <a:t/>
            </a:r>
            <a:br>
              <a:rPr lang="en-GB" sz="3100" dirty="0" smtClean="0">
                <a:latin typeface="Century Gothic" panose="020B0502020202020204" pitchFamily="34" charset="0"/>
              </a:rPr>
            </a:br>
            <a:r>
              <a:rPr lang="en-GB" sz="3100" dirty="0" smtClean="0">
                <a:latin typeface="Century Gothic" panose="020B0502020202020204" pitchFamily="34" charset="0"/>
              </a:rPr>
              <a:t>Perhaps they could make some </a:t>
            </a:r>
            <a:r>
              <a:rPr lang="en-GB" sz="3100" dirty="0" smtClean="0">
                <a:latin typeface="Century Gothic" panose="020B0502020202020204" pitchFamily="34" charset="0"/>
              </a:rPr>
              <a:t>dog</a:t>
            </a:r>
            <a:br>
              <a:rPr lang="en-GB" sz="3100" dirty="0" smtClean="0">
                <a:latin typeface="Century Gothic" panose="020B0502020202020204" pitchFamily="34" charset="0"/>
              </a:rPr>
            </a:br>
            <a:r>
              <a:rPr lang="en-GB" sz="3100" dirty="0" smtClean="0">
                <a:latin typeface="Century Gothic" panose="020B0502020202020204" pitchFamily="34" charset="0"/>
              </a:rPr>
              <a:t> </a:t>
            </a:r>
            <a:r>
              <a:rPr lang="en-GB" sz="3100" dirty="0" smtClean="0">
                <a:latin typeface="Century Gothic" panose="020B0502020202020204" pitchFamily="34" charset="0"/>
              </a:rPr>
              <a:t>biscuits together.  Chicken flavour, or beef</a:t>
            </a:r>
            <a:r>
              <a:rPr lang="en-GB" sz="3600" dirty="0" smtClean="0">
                <a:latin typeface="+mn-lt"/>
              </a:rPr>
              <a:t>?........</a:t>
            </a:r>
            <a:endParaRPr lang="en-GB" sz="3600" dirty="0">
              <a:latin typeface="+mn-lt"/>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3779912" y="1052736"/>
            <a:ext cx="2744962" cy="1961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7581868" y="5602502"/>
            <a:ext cx="1261202" cy="1232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Grp="1" noChangeAspect="1" noChangeArrowheads="1"/>
          </p:cNvPicPr>
          <p:nvPr>
            <p:ph idx="1"/>
          </p:nvPr>
        </p:nvPicPr>
        <p:blipFill>
          <a:blip r:embed="rId4" cstate="print">
            <a:extLst>
              <a:ext uri="{28A0092B-C50C-407E-A947-70E740481C1C}">
                <a14:useLocalDpi xmlns:a14="http://schemas.microsoft.com/office/drawing/2010/main" val="0"/>
              </a:ext>
            </a:extLst>
          </a:blip>
          <a:srcRect/>
          <a:stretch>
            <a:fillRect/>
          </a:stretch>
        </p:blipFill>
        <p:spPr bwMode="auto">
          <a:xfrm>
            <a:off x="1475656" y="1268760"/>
            <a:ext cx="2436687" cy="17414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807266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2534574"/>
            <a:ext cx="3456384" cy="41005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Oval Callout 4"/>
          <p:cNvSpPr/>
          <p:nvPr/>
        </p:nvSpPr>
        <p:spPr>
          <a:xfrm>
            <a:off x="611560" y="2534574"/>
            <a:ext cx="3672408" cy="2652236"/>
          </a:xfrm>
          <a:prstGeom prst="wedgeEllipseCallout">
            <a:avLst>
              <a:gd name="adj1" fmla="val 114815"/>
              <a:gd name="adj2" fmla="val 1456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II</a:t>
            </a:r>
            <a:endParaRPr lang="en-GB" dirty="0"/>
          </a:p>
        </p:txBody>
      </p:sp>
      <p:sp>
        <p:nvSpPr>
          <p:cNvPr id="3" name="TextBox 2"/>
          <p:cNvSpPr txBox="1"/>
          <p:nvPr/>
        </p:nvSpPr>
        <p:spPr>
          <a:xfrm>
            <a:off x="1115616" y="3068960"/>
            <a:ext cx="3096344" cy="1569660"/>
          </a:xfrm>
          <a:prstGeom prst="rect">
            <a:avLst/>
          </a:prstGeom>
          <a:noFill/>
        </p:spPr>
        <p:txBody>
          <a:bodyPr wrap="square" rtlCol="0">
            <a:spAutoFit/>
          </a:bodyPr>
          <a:lstStyle/>
          <a:p>
            <a:r>
              <a:rPr lang="en-GB" sz="2400" dirty="0" smtClean="0"/>
              <a:t>I did get some help with the programming, though, from my good friend, </a:t>
            </a:r>
            <a:r>
              <a:rPr lang="en-GB" sz="2400" b="1" dirty="0" smtClean="0"/>
              <a:t>Ada Lovelace.</a:t>
            </a:r>
            <a:endParaRPr lang="en-GB" sz="2400" b="1" dirty="0"/>
          </a:p>
        </p:txBody>
      </p:sp>
      <p:sp>
        <p:nvSpPr>
          <p:cNvPr id="7" name="Title 6"/>
          <p:cNvSpPr>
            <a:spLocks noGrp="1"/>
          </p:cNvSpPr>
          <p:nvPr>
            <p:ph type="title"/>
          </p:nvPr>
        </p:nvSpPr>
        <p:spPr>
          <a:xfrm>
            <a:off x="251520" y="764704"/>
            <a:ext cx="8435280" cy="652934"/>
          </a:xfrm>
        </p:spPr>
        <p:txBody>
          <a:bodyPr>
            <a:noAutofit/>
          </a:bodyPr>
          <a:lstStyle/>
          <a:p>
            <a:pPr algn="l"/>
            <a:r>
              <a:rPr lang="en-GB" sz="2400" b="1" dirty="0">
                <a:solidFill>
                  <a:srgbClr val="FF0000"/>
                </a:solidFill>
                <a:latin typeface="Century Gothic" panose="020B0502020202020204" pitchFamily="34" charset="0"/>
              </a:rPr>
              <a:t>IF, THEN, ELSE</a:t>
            </a:r>
            <a:r>
              <a:rPr lang="en-GB" sz="2400" dirty="0">
                <a:solidFill>
                  <a:srgbClr val="FF0000"/>
                </a:solidFill>
                <a:latin typeface="Century Gothic" panose="020B0502020202020204" pitchFamily="34" charset="0"/>
              </a:rPr>
              <a:t>,</a:t>
            </a:r>
            <a:r>
              <a:rPr lang="en-GB" sz="2400" dirty="0">
                <a:latin typeface="Century Gothic" panose="020B0502020202020204" pitchFamily="34" charset="0"/>
              </a:rPr>
              <a:t> as a computer concept, was first created by </a:t>
            </a:r>
            <a:r>
              <a:rPr lang="en-GB" sz="2400" b="1" dirty="0">
                <a:latin typeface="Century Gothic" panose="020B0502020202020204" pitchFamily="34" charset="0"/>
              </a:rPr>
              <a:t>Charles Babbage </a:t>
            </a:r>
            <a:r>
              <a:rPr lang="en-GB" sz="2400" dirty="0" smtClean="0">
                <a:latin typeface="Century Gothic" panose="020B0502020202020204" pitchFamily="34" charset="0"/>
              </a:rPr>
              <a:t>for </a:t>
            </a:r>
            <a:r>
              <a:rPr lang="en-GB" sz="2400" dirty="0">
                <a:latin typeface="Century Gothic" panose="020B0502020202020204" pitchFamily="34" charset="0"/>
              </a:rPr>
              <a:t>his early Victorian calculating machine.  It was designed to enable his brilliant “Analytical Engine” (1837) to make </a:t>
            </a:r>
            <a:r>
              <a:rPr lang="en-GB" sz="2400" b="1" dirty="0">
                <a:solidFill>
                  <a:srgbClr val="FF0000"/>
                </a:solidFill>
                <a:latin typeface="Century Gothic" panose="020B0502020202020204" pitchFamily="34" charset="0"/>
              </a:rPr>
              <a:t>branching </a:t>
            </a:r>
            <a:r>
              <a:rPr lang="en-GB" sz="2400" dirty="0" smtClean="0">
                <a:latin typeface="Century Gothic" panose="020B0502020202020204" pitchFamily="34" charset="0"/>
              </a:rPr>
              <a:t>choices.</a:t>
            </a:r>
            <a:endParaRPr lang="en-GB" sz="2400" dirty="0"/>
          </a:p>
        </p:txBody>
      </p:sp>
    </p:spTree>
    <p:extLst>
      <p:ext uri="{BB962C8B-B14F-4D97-AF65-F5344CB8AC3E}">
        <p14:creationId xmlns:p14="http://schemas.microsoft.com/office/powerpoint/2010/main" val="31067925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3510</TotalTime>
  <Words>96</Words>
  <Application>Microsoft Office PowerPoint</Application>
  <PresentationFormat>On-screen Show (4:3)</PresentationFormat>
  <Paragraphs>17</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Maisy goes for a walk  Written and illustrated  by Beth Mead (aged 11) </vt:lpstr>
      <vt:lpstr>                              Maisy is a real dog who  lives with Beth and her family, in Merton, London.               This is Malika.  She is a real cat, who also lives in Merton.   She is Beth’s Auntie Justine’s cat.  Storm is a fictional (made up) friend to Maisy.    </vt:lpstr>
      <vt:lpstr>     Maisy woke up.  She wanted to go for a walk, so she looked out of the window.  If it was a sunny day, then she would go out.  If it was not (else) she would stay at home in the warm. </vt:lpstr>
      <vt:lpstr>     The sun was shining brightly, so she decided to go to the park.  She hoped that she would meet some of her friends there.  If she found some friends, then she would play with them.  If not (else) she would run around by herself.</vt:lpstr>
      <vt:lpstr>    To get to the park, Maisy had to cross a busy road.  She knew that she needed to be careful.   She sat down at the side of the road.  She looked carefully to see if there were any cars coming.   If there were any cars, then she would wait.  If not (else) she would cross the road.</vt:lpstr>
      <vt:lpstr>     She really hoped that she would see her friend, Storm, in the park.        If she did, then she would play with him, else she would find another friend to play with, instead.</vt:lpstr>
      <vt:lpstr>      There he was!  She decided to ask him home for tea.       If he said “Yes”, then she would give him some of his favourite dog biscuits,  else they would both carry on playing  in the park.  Perhaps they could make some dog  biscuits together.  Chicken flavour, or beef?........</vt:lpstr>
      <vt:lpstr>IF, THEN, ELSE, as a computer concept, was first created by Charles Babbage for his early Victorian calculating machine.  It was designed to enable his brilliant “Analytical Engine” (1837) to make branching choices.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Coding with Koda</dc:title>
  <dc:creator>owner</dc:creator>
  <cp:lastModifiedBy>owner</cp:lastModifiedBy>
  <cp:revision>119</cp:revision>
  <dcterms:created xsi:type="dcterms:W3CDTF">2016-08-09T12:18:57Z</dcterms:created>
  <dcterms:modified xsi:type="dcterms:W3CDTF">2018-07-18T16:34:04Z</dcterms:modified>
</cp:coreProperties>
</file>