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65" r:id="rId4"/>
    <p:sldId id="283" r:id="rId5"/>
    <p:sldId id="271" r:id="rId6"/>
    <p:sldId id="272" r:id="rId7"/>
    <p:sldId id="273" r:id="rId8"/>
    <p:sldId id="274" r:id="rId9"/>
    <p:sldId id="282" r:id="rId10"/>
    <p:sldId id="266" r:id="rId11"/>
    <p:sldId id="277" r:id="rId12"/>
    <p:sldId id="268" r:id="rId13"/>
    <p:sldId id="269" r:id="rId14"/>
    <p:sldId id="281" r:id="rId15"/>
    <p:sldId id="264"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559" autoAdjust="0"/>
    <p:restoredTop sz="94660"/>
  </p:normalViewPr>
  <p:slideViewPr>
    <p:cSldViewPr>
      <p:cViewPr varScale="1">
        <p:scale>
          <a:sx n="74" d="100"/>
          <a:sy n="74" d="100"/>
        </p:scale>
        <p:origin x="-1512"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C5FF15-BC9B-495A-B43A-BD9BD84AFA4A}" type="datetimeFigureOut">
              <a:rPr lang="en-GB" smtClean="0"/>
              <a:t>24/06/2018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3367A2-A393-4E96-AFE8-7734C403933E}" type="slidenum">
              <a:rPr lang="en-GB" smtClean="0"/>
              <a:t>‹#›</a:t>
            </a:fld>
            <a:endParaRPr lang="en-GB"/>
          </a:p>
        </p:txBody>
      </p:sp>
    </p:spTree>
    <p:extLst>
      <p:ext uri="{BB962C8B-B14F-4D97-AF65-F5344CB8AC3E}">
        <p14:creationId xmlns:p14="http://schemas.microsoft.com/office/powerpoint/2010/main" val="15485708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03367A2-A393-4E96-AFE8-7734C403933E}" type="slidenum">
              <a:rPr lang="en-GB" smtClean="0"/>
              <a:t>5</a:t>
            </a:fld>
            <a:endParaRPr lang="en-GB"/>
          </a:p>
        </p:txBody>
      </p:sp>
    </p:spTree>
    <p:extLst>
      <p:ext uri="{BB962C8B-B14F-4D97-AF65-F5344CB8AC3E}">
        <p14:creationId xmlns:p14="http://schemas.microsoft.com/office/powerpoint/2010/main" val="1458038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03367A2-A393-4E96-AFE8-7734C403933E}" type="slidenum">
              <a:rPr lang="en-GB" smtClean="0"/>
              <a:t>13</a:t>
            </a:fld>
            <a:endParaRPr lang="en-GB"/>
          </a:p>
        </p:txBody>
      </p:sp>
    </p:spTree>
    <p:extLst>
      <p:ext uri="{BB962C8B-B14F-4D97-AF65-F5344CB8AC3E}">
        <p14:creationId xmlns:p14="http://schemas.microsoft.com/office/powerpoint/2010/main" val="33179838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03367A2-A393-4E96-AFE8-7734C403933E}" type="slidenum">
              <a:rPr lang="en-GB" smtClean="0"/>
              <a:t>14</a:t>
            </a:fld>
            <a:endParaRPr lang="en-GB"/>
          </a:p>
        </p:txBody>
      </p:sp>
    </p:spTree>
    <p:extLst>
      <p:ext uri="{BB962C8B-B14F-4D97-AF65-F5344CB8AC3E}">
        <p14:creationId xmlns:p14="http://schemas.microsoft.com/office/powerpoint/2010/main" val="41787023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4DD0446-3893-418E-9970-5D6759B1299C}" type="datetimeFigureOut">
              <a:rPr lang="en-GB" smtClean="0"/>
              <a:t>24/06/2018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3478892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4DD0446-3893-418E-9970-5D6759B1299C}" type="datetimeFigureOut">
              <a:rPr lang="en-GB" smtClean="0"/>
              <a:t>24/06/2018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2939321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4DD0446-3893-418E-9970-5D6759B1299C}" type="datetimeFigureOut">
              <a:rPr lang="en-GB" smtClean="0"/>
              <a:t>24/06/2018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2225355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4DD0446-3893-418E-9970-5D6759B1299C}" type="datetimeFigureOut">
              <a:rPr lang="en-GB" smtClean="0"/>
              <a:t>24/06/2018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216059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4DD0446-3893-418E-9970-5D6759B1299C}" type="datetimeFigureOut">
              <a:rPr lang="en-GB" smtClean="0"/>
              <a:t>24/06/2018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2669063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4DD0446-3893-418E-9970-5D6759B1299C}" type="datetimeFigureOut">
              <a:rPr lang="en-GB" smtClean="0"/>
              <a:t>24/06/2018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2778032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4DD0446-3893-418E-9970-5D6759B1299C}" type="datetimeFigureOut">
              <a:rPr lang="en-GB" smtClean="0"/>
              <a:t>24/06/2018</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605623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4DD0446-3893-418E-9970-5D6759B1299C}" type="datetimeFigureOut">
              <a:rPr lang="en-GB" smtClean="0"/>
              <a:t>24/06/2018</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3009715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DD0446-3893-418E-9970-5D6759B1299C}" type="datetimeFigureOut">
              <a:rPr lang="en-GB" smtClean="0"/>
              <a:t>24/06/2018</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564837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DD0446-3893-418E-9970-5D6759B1299C}" type="datetimeFigureOut">
              <a:rPr lang="en-GB" smtClean="0"/>
              <a:t>24/06/2018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3209145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DD0446-3893-418E-9970-5D6759B1299C}" type="datetimeFigureOut">
              <a:rPr lang="en-GB" smtClean="0"/>
              <a:t>24/06/2018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2918934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DD0446-3893-418E-9970-5D6759B1299C}" type="datetimeFigureOut">
              <a:rPr lang="en-GB" smtClean="0"/>
              <a:t>24/06/2018</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0D4EDE-9DFD-4106-B902-C63077BD6EF7}" type="slidenum">
              <a:rPr lang="en-GB" smtClean="0"/>
              <a:t>‹#›</a:t>
            </a:fld>
            <a:endParaRPr lang="en-GB" dirty="0"/>
          </a:p>
        </p:txBody>
      </p:sp>
    </p:spTree>
    <p:extLst>
      <p:ext uri="{BB962C8B-B14F-4D97-AF65-F5344CB8AC3E}">
        <p14:creationId xmlns:p14="http://schemas.microsoft.com/office/powerpoint/2010/main" val="18969840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4.png"/><Relationship Id="rId1" Type="http://schemas.openxmlformats.org/officeDocument/2006/relationships/slideLayout" Target="../slideLayouts/slideLayout6.xml"/><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image" Target="../media/image12.png"/><Relationship Id="rId5" Type="http://schemas.openxmlformats.org/officeDocument/2006/relationships/image" Target="../media/image4.png"/><Relationship Id="rId4" Type="http://schemas.openxmlformats.org/officeDocument/2006/relationships/image" Target="../media/image13.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6.xml"/><Relationship Id="rId5" Type="http://schemas.openxmlformats.org/officeDocument/2006/relationships/image" Target="../media/image12.png"/><Relationship Id="rId4" Type="http://schemas.openxmlformats.org/officeDocument/2006/relationships/image" Target="../media/image15.png"/></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6.xml"/><Relationship Id="rId5" Type="http://schemas.openxmlformats.org/officeDocument/2006/relationships/image" Target="../media/image7.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png"/><Relationship Id="rId1" Type="http://schemas.openxmlformats.org/officeDocument/2006/relationships/slideLayout" Target="../slideLayouts/slideLayout6.xml"/><Relationship Id="rId5" Type="http://schemas.openxmlformats.org/officeDocument/2006/relationships/image" Target="../media/image7.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www.worldecitizens.net/resource-materials-supporting-the-lambeth-college-projects/"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08" y="2780928"/>
            <a:ext cx="4010250" cy="25237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Oval Callout 8"/>
          <p:cNvSpPr/>
          <p:nvPr/>
        </p:nvSpPr>
        <p:spPr>
          <a:xfrm>
            <a:off x="4343450" y="1484784"/>
            <a:ext cx="4693046" cy="3672408"/>
          </a:xfrm>
          <a:prstGeom prst="wedgeEllipseCallout">
            <a:avLst>
              <a:gd name="adj1" fmla="val -87423"/>
              <a:gd name="adj2" fmla="val 961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D</a:t>
            </a:r>
            <a:endParaRPr lang="en-GB" dirty="0"/>
          </a:p>
        </p:txBody>
      </p:sp>
      <p:sp>
        <p:nvSpPr>
          <p:cNvPr id="2" name="Title 1"/>
          <p:cNvSpPr>
            <a:spLocks noGrp="1"/>
          </p:cNvSpPr>
          <p:nvPr>
            <p:ph type="ctrTitle"/>
          </p:nvPr>
        </p:nvSpPr>
        <p:spPr>
          <a:xfrm>
            <a:off x="685800" y="116633"/>
            <a:ext cx="7772400" cy="2232247"/>
          </a:xfrm>
        </p:spPr>
        <p:txBody>
          <a:bodyPr>
            <a:normAutofit/>
          </a:bodyPr>
          <a:lstStyle/>
          <a:p>
            <a:r>
              <a:rPr lang="en-GB" sz="7200" dirty="0" smtClean="0">
                <a:solidFill>
                  <a:schemeClr val="tx2">
                    <a:lumMod val="60000"/>
                    <a:lumOff val="40000"/>
                  </a:schemeClr>
                </a:solidFill>
              </a:rPr>
              <a:t>Maisy saves Malika</a:t>
            </a:r>
            <a:r>
              <a:rPr lang="en-GB" sz="7200" dirty="0" smtClean="0">
                <a:solidFill>
                  <a:srgbClr val="00B0F0"/>
                </a:solidFill>
              </a:rPr>
              <a:t/>
            </a:r>
            <a:br>
              <a:rPr lang="en-GB" sz="7200" dirty="0" smtClean="0">
                <a:solidFill>
                  <a:srgbClr val="00B0F0"/>
                </a:solidFill>
              </a:rPr>
            </a:br>
            <a:endParaRPr lang="en-GB" sz="3600" dirty="0">
              <a:solidFill>
                <a:srgbClr val="00B0F0"/>
              </a:solidFill>
            </a:endParaRPr>
          </a:p>
        </p:txBody>
      </p:sp>
      <p:sp>
        <p:nvSpPr>
          <p:cNvPr id="3" name="Subtitle 2"/>
          <p:cNvSpPr>
            <a:spLocks noGrp="1"/>
          </p:cNvSpPr>
          <p:nvPr>
            <p:ph type="subTitle" idx="1"/>
          </p:nvPr>
        </p:nvSpPr>
        <p:spPr>
          <a:xfrm>
            <a:off x="323528" y="5304656"/>
            <a:ext cx="8712968" cy="644624"/>
          </a:xfrm>
        </p:spPr>
        <p:txBody>
          <a:bodyPr>
            <a:normAutofit fontScale="25000" lnSpcReduction="20000"/>
          </a:bodyPr>
          <a:lstStyle/>
          <a:p>
            <a:r>
              <a:rPr lang="en-GB" sz="5600" dirty="0">
                <a:solidFill>
                  <a:schemeClr val="accent1">
                    <a:lumMod val="75000"/>
                  </a:schemeClr>
                </a:solidFill>
                <a:latin typeface="Century Gothic" panose="020B0502020202020204" pitchFamily="34" charset="0"/>
              </a:rPr>
              <a:t>Written and illustrated  by</a:t>
            </a:r>
            <a:br>
              <a:rPr lang="en-GB" sz="5600" dirty="0">
                <a:solidFill>
                  <a:schemeClr val="accent1">
                    <a:lumMod val="75000"/>
                  </a:schemeClr>
                </a:solidFill>
                <a:latin typeface="Century Gothic" panose="020B0502020202020204" pitchFamily="34" charset="0"/>
              </a:rPr>
            </a:br>
            <a:r>
              <a:rPr lang="en-GB" sz="11200" dirty="0">
                <a:solidFill>
                  <a:schemeClr val="accent1">
                    <a:lumMod val="75000"/>
                  </a:schemeClr>
                </a:solidFill>
                <a:latin typeface="Century Gothic" panose="020B0502020202020204" pitchFamily="34" charset="0"/>
              </a:rPr>
              <a:t>Beth Mead</a:t>
            </a:r>
            <a:r>
              <a:rPr lang="en-GB" sz="5600" dirty="0">
                <a:solidFill>
                  <a:schemeClr val="accent1">
                    <a:lumMod val="75000"/>
                  </a:schemeClr>
                </a:solidFill>
                <a:latin typeface="Century Gothic" panose="020B0502020202020204" pitchFamily="34" charset="0"/>
              </a:rPr>
              <a:t/>
            </a:r>
            <a:br>
              <a:rPr lang="en-GB" sz="5600" dirty="0">
                <a:solidFill>
                  <a:schemeClr val="accent1">
                    <a:lumMod val="75000"/>
                  </a:schemeClr>
                </a:solidFill>
                <a:latin typeface="Century Gothic" panose="020B0502020202020204" pitchFamily="34" charset="0"/>
              </a:rPr>
            </a:br>
            <a:r>
              <a:rPr lang="en-GB" sz="5600" dirty="0">
                <a:solidFill>
                  <a:schemeClr val="accent1">
                    <a:lumMod val="75000"/>
                  </a:schemeClr>
                </a:solidFill>
                <a:latin typeface="Century Gothic" panose="020B0502020202020204" pitchFamily="34" charset="0"/>
              </a:rPr>
              <a:t>aged nine</a:t>
            </a:r>
            <a:br>
              <a:rPr lang="en-GB" sz="5600" dirty="0">
                <a:solidFill>
                  <a:schemeClr val="accent1">
                    <a:lumMod val="75000"/>
                  </a:schemeClr>
                </a:solidFill>
                <a:latin typeface="Century Gothic" panose="020B0502020202020204" pitchFamily="34" charset="0"/>
              </a:rPr>
            </a:br>
            <a:r>
              <a:rPr lang="en-GB" sz="5600" dirty="0">
                <a:solidFill>
                  <a:schemeClr val="accent1">
                    <a:lumMod val="75000"/>
                  </a:schemeClr>
                </a:solidFill>
                <a:latin typeface="Century Gothic" panose="020B0502020202020204" pitchFamily="34" charset="0"/>
              </a:rPr>
              <a:t>(Revised in Year 6)</a:t>
            </a:r>
            <a:endParaRPr lang="en-GB" sz="5600" dirty="0" smtClean="0">
              <a:solidFill>
                <a:schemeClr val="accent1">
                  <a:lumMod val="75000"/>
                </a:schemeClr>
              </a:solidFill>
            </a:endParaRPr>
          </a:p>
          <a:p>
            <a:r>
              <a:rPr lang="en-GB" sz="11200" dirty="0" smtClean="0">
                <a:solidFill>
                  <a:schemeClr val="tx1"/>
                </a:solidFill>
              </a:rPr>
              <a:t>Computer coding concept: </a:t>
            </a:r>
            <a:r>
              <a:rPr lang="en-GB" sz="11200" dirty="0" smtClean="0">
                <a:solidFill>
                  <a:srgbClr val="C00000"/>
                </a:solidFill>
              </a:rPr>
              <a:t>Decomposition</a:t>
            </a:r>
            <a:endParaRPr lang="en-GB" sz="11200" dirty="0">
              <a:solidFill>
                <a:srgbClr val="C00000"/>
              </a:solidFill>
            </a:endParaRPr>
          </a:p>
        </p:txBody>
      </p:sp>
      <p:sp>
        <p:nvSpPr>
          <p:cNvPr id="4" name="TextBox 3"/>
          <p:cNvSpPr txBox="1"/>
          <p:nvPr/>
        </p:nvSpPr>
        <p:spPr>
          <a:xfrm>
            <a:off x="5220072" y="2204864"/>
            <a:ext cx="3528392" cy="2677656"/>
          </a:xfrm>
          <a:prstGeom prst="rect">
            <a:avLst/>
          </a:prstGeom>
          <a:noFill/>
        </p:spPr>
        <p:txBody>
          <a:bodyPr wrap="square" rtlCol="0">
            <a:spAutoFit/>
          </a:bodyPr>
          <a:lstStyle/>
          <a:p>
            <a:r>
              <a:rPr lang="en-GB" sz="2800" b="1" dirty="0">
                <a:solidFill>
                  <a:srgbClr val="C00000"/>
                </a:solidFill>
              </a:rPr>
              <a:t>Decomposition</a:t>
            </a:r>
            <a:r>
              <a:rPr lang="en-GB" sz="2800" dirty="0"/>
              <a:t> in </a:t>
            </a:r>
            <a:r>
              <a:rPr lang="en-GB" sz="2800" dirty="0" smtClean="0"/>
              <a:t>Computing, is </a:t>
            </a:r>
            <a:r>
              <a:rPr lang="en-GB" sz="2800" dirty="0"/>
              <a:t>breaking a </a:t>
            </a:r>
            <a:r>
              <a:rPr lang="en-GB" sz="2800" dirty="0" smtClean="0"/>
              <a:t>problem into </a:t>
            </a:r>
            <a:r>
              <a:rPr lang="en-GB" sz="2800" dirty="0"/>
              <a:t>parts that are easier to </a:t>
            </a:r>
            <a:r>
              <a:rPr lang="en-GB" sz="2800" dirty="0" smtClean="0"/>
              <a:t>understand</a:t>
            </a:r>
            <a:r>
              <a:rPr lang="en-GB" sz="2800" dirty="0"/>
              <a:t>, </a:t>
            </a:r>
            <a:r>
              <a:rPr lang="en-GB" sz="2800" dirty="0" smtClean="0"/>
              <a:t>and program.</a:t>
            </a:r>
            <a:endParaRPr lang="en-GB" sz="2800" dirty="0"/>
          </a:p>
        </p:txBody>
      </p:sp>
    </p:spTree>
    <p:extLst>
      <p:ext uri="{BB962C8B-B14F-4D97-AF65-F5344CB8AC3E}">
        <p14:creationId xmlns:p14="http://schemas.microsoft.com/office/powerpoint/2010/main" val="20976641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722314"/>
          </a:xfrm>
        </p:spPr>
        <p:txBody>
          <a:bodyPr>
            <a:normAutofit fontScale="90000"/>
          </a:bodyPr>
          <a:lstStyle/>
          <a:p>
            <a:pPr algn="l"/>
            <a:r>
              <a:rPr lang="en-GB" dirty="0" smtClean="0"/>
              <a:t>Maisy and Storm realised that they would need to try again, and break the problem down into easy steps, if they were to be able to save Malika.  </a:t>
            </a:r>
            <a:endParaRPr lang="en-GB" dirty="0"/>
          </a:p>
        </p:txBody>
      </p:sp>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4138667"/>
            <a:ext cx="3285892" cy="23482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5326644" y="4221088"/>
            <a:ext cx="3170341" cy="22658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109481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2800" b="1" dirty="0" smtClean="0">
                <a:latin typeface="Century Gothic" panose="020B0502020202020204" pitchFamily="34" charset="0"/>
              </a:rPr>
              <a:t>Maisy’s Plan B </a:t>
            </a:r>
            <a:br>
              <a:rPr lang="en-GB" sz="2800" b="1" dirty="0" smtClean="0">
                <a:latin typeface="Century Gothic" panose="020B0502020202020204" pitchFamily="34" charset="0"/>
              </a:rPr>
            </a:br>
            <a:r>
              <a:rPr lang="en-GB" sz="2800" dirty="0" smtClean="0">
                <a:latin typeface="Century Gothic" panose="020B0502020202020204" pitchFamily="34" charset="0"/>
              </a:rPr>
              <a:t>These are </a:t>
            </a:r>
            <a:r>
              <a:rPr lang="en-GB" sz="2800" dirty="0" smtClean="0">
                <a:solidFill>
                  <a:srgbClr val="FF0000"/>
                </a:solidFill>
                <a:latin typeface="Century Gothic" panose="020B0502020202020204" pitchFamily="34" charset="0"/>
              </a:rPr>
              <a:t>the new steps</a:t>
            </a:r>
            <a:r>
              <a:rPr lang="en-GB" sz="2800" dirty="0" smtClean="0">
                <a:latin typeface="Century Gothic" panose="020B0502020202020204" pitchFamily="34" charset="0"/>
              </a:rPr>
              <a:t>:</a:t>
            </a:r>
            <a:endParaRPr lang="en-GB" sz="2800" dirty="0">
              <a:latin typeface="Century Gothic" panose="020B0502020202020204" pitchFamily="34" charset="0"/>
            </a:endParaRPr>
          </a:p>
        </p:txBody>
      </p:sp>
      <p:sp>
        <p:nvSpPr>
          <p:cNvPr id="3" name="TextBox 2"/>
          <p:cNvSpPr txBox="1"/>
          <p:nvPr/>
        </p:nvSpPr>
        <p:spPr>
          <a:xfrm>
            <a:off x="827584" y="1527206"/>
            <a:ext cx="5472608" cy="4524315"/>
          </a:xfrm>
          <a:prstGeom prst="rect">
            <a:avLst/>
          </a:prstGeom>
          <a:noFill/>
        </p:spPr>
        <p:txBody>
          <a:bodyPr wrap="square" rtlCol="0">
            <a:spAutoFit/>
          </a:bodyPr>
          <a:lstStyle/>
          <a:p>
            <a:pPr marL="457200" indent="-457200">
              <a:buFont typeface="Arial" panose="020B0604020202020204" pitchFamily="34" charset="0"/>
              <a:buChar char="•"/>
            </a:pPr>
            <a:r>
              <a:rPr lang="en-GB" sz="2400" dirty="0" smtClean="0">
                <a:solidFill>
                  <a:srgbClr val="FF0000"/>
                </a:solidFill>
                <a:latin typeface="Century Gothic" panose="020B0502020202020204" pitchFamily="34" charset="0"/>
              </a:rPr>
              <a:t>First</a:t>
            </a:r>
            <a:r>
              <a:rPr lang="en-GB" sz="2400" dirty="0" smtClean="0">
                <a:latin typeface="Century Gothic" panose="020B0502020202020204" pitchFamily="34" charset="0"/>
              </a:rPr>
              <a:t>, Maisy needed to get the attention of their friendly neighbour.  She would do this by barking.</a:t>
            </a:r>
          </a:p>
          <a:p>
            <a:pPr marL="457200" indent="-457200">
              <a:buFont typeface="Arial" panose="020B0604020202020204" pitchFamily="34" charset="0"/>
              <a:buChar char="•"/>
            </a:pPr>
            <a:r>
              <a:rPr lang="en-GB" sz="2400" dirty="0" smtClean="0">
                <a:solidFill>
                  <a:srgbClr val="FF0000"/>
                </a:solidFill>
                <a:latin typeface="Century Gothic" panose="020B0502020202020204" pitchFamily="34" charset="0"/>
              </a:rPr>
              <a:t>Next</a:t>
            </a:r>
            <a:r>
              <a:rPr lang="en-GB" sz="2400" dirty="0" smtClean="0">
                <a:latin typeface="Century Gothic" panose="020B0502020202020204" pitchFamily="34" charset="0"/>
              </a:rPr>
              <a:t>, </a:t>
            </a:r>
            <a:r>
              <a:rPr lang="en-GB" sz="2400" dirty="0">
                <a:latin typeface="Century Gothic" panose="020B0502020202020204" pitchFamily="34" charset="0"/>
              </a:rPr>
              <a:t>s</a:t>
            </a:r>
            <a:r>
              <a:rPr lang="en-GB" sz="2400" dirty="0" smtClean="0">
                <a:latin typeface="Century Gothic" panose="020B0502020202020204" pitchFamily="34" charset="0"/>
              </a:rPr>
              <a:t>he would get the neighbour to come into the garden.</a:t>
            </a:r>
          </a:p>
          <a:p>
            <a:pPr marL="457200" indent="-457200">
              <a:buFont typeface="Arial" panose="020B0604020202020204" pitchFamily="34" charset="0"/>
              <a:buChar char="•"/>
            </a:pPr>
            <a:r>
              <a:rPr lang="en-GB" sz="2400" dirty="0" smtClean="0">
                <a:solidFill>
                  <a:srgbClr val="FF0000"/>
                </a:solidFill>
                <a:latin typeface="Century Gothic" panose="020B0502020202020204" pitchFamily="34" charset="0"/>
              </a:rPr>
              <a:t>Then</a:t>
            </a:r>
            <a:r>
              <a:rPr lang="en-GB" sz="2400" dirty="0" smtClean="0">
                <a:latin typeface="Century Gothic" panose="020B0502020202020204" pitchFamily="34" charset="0"/>
              </a:rPr>
              <a:t> the neighbour would see the problem, and get his wonky  ladder.</a:t>
            </a:r>
          </a:p>
          <a:p>
            <a:pPr marL="342900" indent="-342900">
              <a:buFont typeface="Arial" panose="020B0604020202020204" pitchFamily="34" charset="0"/>
              <a:buChar char="•"/>
            </a:pPr>
            <a:r>
              <a:rPr lang="en-GB" sz="2400" dirty="0">
                <a:solidFill>
                  <a:srgbClr val="FF0000"/>
                </a:solidFill>
                <a:latin typeface="Century Gothic" panose="020B0502020202020204" pitchFamily="34" charset="0"/>
              </a:rPr>
              <a:t> </a:t>
            </a:r>
            <a:r>
              <a:rPr lang="en-GB" sz="2400" dirty="0" smtClean="0">
                <a:solidFill>
                  <a:srgbClr val="FF0000"/>
                </a:solidFill>
                <a:latin typeface="Century Gothic" panose="020B0502020202020204" pitchFamily="34" charset="0"/>
              </a:rPr>
              <a:t>Finally</a:t>
            </a:r>
            <a:r>
              <a:rPr lang="en-GB" sz="2400" dirty="0" smtClean="0">
                <a:latin typeface="Century Gothic" panose="020B0502020202020204" pitchFamily="34" charset="0"/>
              </a:rPr>
              <a:t>, he would climb up carefully, and rescue Malika!</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0192" y="1988840"/>
            <a:ext cx="2843808" cy="43285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706538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They started barking.</a:t>
            </a:r>
            <a:endParaRPr lang="en-GB" dirty="0"/>
          </a:p>
        </p:txBody>
      </p:sp>
      <p:pic>
        <p:nvPicPr>
          <p:cNvPr id="3"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8580" y="3645024"/>
            <a:ext cx="3245590" cy="22989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5220072" y="3211436"/>
            <a:ext cx="3531467" cy="25237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8580" y="3612410"/>
            <a:ext cx="3371850" cy="2409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Oval Callout 8"/>
          <p:cNvSpPr/>
          <p:nvPr/>
        </p:nvSpPr>
        <p:spPr>
          <a:xfrm>
            <a:off x="3059832" y="1268760"/>
            <a:ext cx="3672408" cy="2343650"/>
          </a:xfrm>
          <a:prstGeom prst="wedgeEllipseCallout">
            <a:avLst>
              <a:gd name="adj1" fmla="val -555"/>
              <a:gd name="adj2" fmla="val 88745"/>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D</a:t>
            </a:r>
            <a:endParaRPr lang="en-GB" dirty="0"/>
          </a:p>
        </p:txBody>
      </p:sp>
      <p:sp>
        <p:nvSpPr>
          <p:cNvPr id="5" name="TextBox 4"/>
          <p:cNvSpPr txBox="1"/>
          <p:nvPr/>
        </p:nvSpPr>
        <p:spPr>
          <a:xfrm>
            <a:off x="4126338" y="1794254"/>
            <a:ext cx="1485600" cy="1323439"/>
          </a:xfrm>
          <a:prstGeom prst="rect">
            <a:avLst/>
          </a:prstGeom>
          <a:noFill/>
        </p:spPr>
        <p:txBody>
          <a:bodyPr wrap="none" rtlCol="0">
            <a:spAutoFit/>
          </a:bodyPr>
          <a:lstStyle/>
          <a:p>
            <a:r>
              <a:rPr lang="en-GB" sz="4000" dirty="0" smtClean="0"/>
              <a:t>Woof!</a:t>
            </a:r>
          </a:p>
          <a:p>
            <a:r>
              <a:rPr lang="en-GB" sz="4000" dirty="0" smtClean="0"/>
              <a:t>Woof!</a:t>
            </a:r>
            <a:endParaRPr lang="en-GB" sz="4000" dirty="0"/>
          </a:p>
        </p:txBody>
      </p:sp>
    </p:spTree>
    <p:extLst>
      <p:ext uri="{BB962C8B-B14F-4D97-AF65-F5344CB8AC3E}">
        <p14:creationId xmlns:p14="http://schemas.microsoft.com/office/powerpoint/2010/main" val="2921327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l"/>
            <a:r>
              <a:rPr lang="en-GB" dirty="0" smtClean="0"/>
              <a:t>The neighbour saw the problem, brought his wonky ladder, and climbed up to save Malika.</a:t>
            </a:r>
            <a:endParaRPr lang="en-GB" dirty="0"/>
          </a:p>
        </p:txBody>
      </p:sp>
      <p:pic>
        <p:nvPicPr>
          <p:cNvPr id="8"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3074804"/>
            <a:ext cx="4195538" cy="57622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79912" y="2549018"/>
            <a:ext cx="2843808" cy="43285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03648" y="2348880"/>
            <a:ext cx="1811098" cy="13019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7465833" y="5654626"/>
            <a:ext cx="1585171" cy="11329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10"/>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flipH="1">
            <a:off x="6300192" y="4527236"/>
            <a:ext cx="1583180" cy="11314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322125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2800" dirty="0" smtClean="0">
                <a:latin typeface="Century Gothic" panose="020B0502020202020204" pitchFamily="34" charset="0"/>
              </a:rPr>
              <a:t>The plan </a:t>
            </a:r>
            <a:r>
              <a:rPr lang="en-GB" sz="2800" dirty="0" smtClean="0">
                <a:solidFill>
                  <a:srgbClr val="FF0000"/>
                </a:solidFill>
                <a:latin typeface="Century Gothic" panose="020B0502020202020204" pitchFamily="34" charset="0"/>
              </a:rPr>
              <a:t>to</a:t>
            </a:r>
            <a:r>
              <a:rPr lang="en-GB" sz="2800" dirty="0" smtClean="0">
                <a:latin typeface="Century Gothic" panose="020B0502020202020204" pitchFamily="34" charset="0"/>
              </a:rPr>
              <a:t> </a:t>
            </a:r>
            <a:r>
              <a:rPr lang="en-GB" sz="2800" dirty="0" smtClean="0">
                <a:solidFill>
                  <a:srgbClr val="FF0000"/>
                </a:solidFill>
                <a:latin typeface="Century Gothic" panose="020B0502020202020204" pitchFamily="34" charset="0"/>
              </a:rPr>
              <a:t>break the problem down into steps</a:t>
            </a:r>
            <a:r>
              <a:rPr lang="en-GB" sz="2800" dirty="0" smtClean="0">
                <a:latin typeface="Century Gothic" panose="020B0502020202020204" pitchFamily="34" charset="0"/>
              </a:rPr>
              <a:t> worked!</a:t>
            </a:r>
            <a:endParaRPr lang="en-GB" sz="2800" dirty="0">
              <a:latin typeface="Century Gothic" panose="020B0502020202020204" pitchFamily="34" charset="0"/>
            </a:endParaRPr>
          </a:p>
        </p:txBody>
      </p:sp>
      <p:pic>
        <p:nvPicPr>
          <p:cNvPr id="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4354965"/>
            <a:ext cx="2952327" cy="21098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6100083" y="2492896"/>
            <a:ext cx="1683587" cy="12485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Oval Callout 9"/>
          <p:cNvSpPr/>
          <p:nvPr/>
        </p:nvSpPr>
        <p:spPr>
          <a:xfrm>
            <a:off x="2843809" y="1340768"/>
            <a:ext cx="3256274" cy="1404736"/>
          </a:xfrm>
          <a:prstGeom prst="wedgeEllipseCallout">
            <a:avLst>
              <a:gd name="adj1" fmla="val 57326"/>
              <a:gd name="adj2" fmla="val 69911"/>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Thanks Koda!</a:t>
            </a:r>
            <a:endParaRPr lang="en-GB" dirty="0"/>
          </a:p>
        </p:txBody>
      </p:sp>
      <p:sp>
        <p:nvSpPr>
          <p:cNvPr id="11" name="TextBox 10"/>
          <p:cNvSpPr txBox="1"/>
          <p:nvPr/>
        </p:nvSpPr>
        <p:spPr>
          <a:xfrm>
            <a:off x="3419872" y="1484784"/>
            <a:ext cx="2304256" cy="830997"/>
          </a:xfrm>
          <a:prstGeom prst="rect">
            <a:avLst/>
          </a:prstGeom>
          <a:noFill/>
        </p:spPr>
        <p:txBody>
          <a:bodyPr wrap="square" rtlCol="0">
            <a:spAutoFit/>
          </a:bodyPr>
          <a:lstStyle/>
          <a:p>
            <a:r>
              <a:rPr lang="en-GB" sz="2400" dirty="0" smtClean="0">
                <a:latin typeface="Century Gothic" panose="020B0502020202020204" pitchFamily="34" charset="0"/>
              </a:rPr>
              <a:t>Thanks, Maisy and Storm!</a:t>
            </a:r>
            <a:endParaRPr lang="en-GB" sz="2400" dirty="0">
              <a:latin typeface="Century Gothic" panose="020B0502020202020204" pitchFamily="34" charset="0"/>
            </a:endParaRPr>
          </a:p>
        </p:txBody>
      </p:sp>
      <p:sp>
        <p:nvSpPr>
          <p:cNvPr id="15" name="Oval Callout 14"/>
          <p:cNvSpPr/>
          <p:nvPr/>
        </p:nvSpPr>
        <p:spPr>
          <a:xfrm>
            <a:off x="3491880" y="3117192"/>
            <a:ext cx="2880320" cy="2296658"/>
          </a:xfrm>
          <a:prstGeom prst="wedgeEllipseCallout">
            <a:avLst>
              <a:gd name="adj1" fmla="val -100816"/>
              <a:gd name="adj2" fmla="val 41652"/>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D</a:t>
            </a:r>
            <a:endParaRPr lang="en-GB" dirty="0"/>
          </a:p>
        </p:txBody>
      </p:sp>
      <p:sp>
        <p:nvSpPr>
          <p:cNvPr id="16" name="TextBox 15"/>
          <p:cNvSpPr txBox="1"/>
          <p:nvPr/>
        </p:nvSpPr>
        <p:spPr>
          <a:xfrm>
            <a:off x="3779912" y="3501008"/>
            <a:ext cx="2664295" cy="1200329"/>
          </a:xfrm>
          <a:prstGeom prst="rect">
            <a:avLst/>
          </a:prstGeom>
          <a:noFill/>
        </p:spPr>
        <p:txBody>
          <a:bodyPr wrap="square" rtlCol="0">
            <a:spAutoFit/>
          </a:bodyPr>
          <a:lstStyle/>
          <a:p>
            <a:r>
              <a:rPr lang="en-GB" sz="2400" dirty="0" smtClean="0">
                <a:solidFill>
                  <a:srgbClr val="FF0000"/>
                </a:solidFill>
                <a:latin typeface="Century Gothic" panose="020B0502020202020204" pitchFamily="34" charset="0"/>
              </a:rPr>
              <a:t>Decomposition</a:t>
            </a:r>
            <a:r>
              <a:rPr lang="en-GB" sz="2400" dirty="0" smtClean="0">
                <a:latin typeface="Century Gothic" panose="020B0502020202020204" pitchFamily="34" charset="0"/>
              </a:rPr>
              <a:t> is very useful,</a:t>
            </a:r>
          </a:p>
          <a:p>
            <a:r>
              <a:rPr lang="en-GB" sz="2400" dirty="0">
                <a:latin typeface="Century Gothic" panose="020B0502020202020204" pitchFamily="34" charset="0"/>
              </a:rPr>
              <a:t>s</a:t>
            </a:r>
            <a:r>
              <a:rPr lang="en-GB" sz="2400" dirty="0" smtClean="0">
                <a:latin typeface="Century Gothic" panose="020B0502020202020204" pitchFamily="34" charset="0"/>
              </a:rPr>
              <a:t>ometimes</a:t>
            </a:r>
            <a:r>
              <a:rPr lang="en-GB" sz="2400" dirty="0">
                <a:latin typeface="Century Gothic" panose="020B0502020202020204" pitchFamily="34" charset="0"/>
              </a:rPr>
              <a:t>.</a:t>
            </a:r>
          </a:p>
        </p:txBody>
      </p:sp>
      <p:pic>
        <p:nvPicPr>
          <p:cNvPr id="9"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a:off x="6660232" y="4265521"/>
            <a:ext cx="1794661" cy="12826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395536" y="6309320"/>
            <a:ext cx="8640960" cy="400110"/>
          </a:xfrm>
          <a:prstGeom prst="rect">
            <a:avLst/>
          </a:prstGeom>
          <a:noFill/>
        </p:spPr>
        <p:txBody>
          <a:bodyPr wrap="square" rtlCol="0">
            <a:spAutoFit/>
          </a:bodyPr>
          <a:lstStyle/>
          <a:p>
            <a:r>
              <a:rPr lang="en-GB" dirty="0" smtClean="0"/>
              <a:t> </a:t>
            </a:r>
            <a:r>
              <a:rPr lang="en-GB" sz="2000" dirty="0" smtClean="0"/>
              <a:t>Factual note: it can actually save </a:t>
            </a:r>
            <a:r>
              <a:rPr lang="en-GB" sz="2000" b="1" dirty="0" smtClean="0"/>
              <a:t>real - life cats</a:t>
            </a:r>
            <a:r>
              <a:rPr lang="en-GB" sz="2000" dirty="0" smtClean="0"/>
              <a:t>, like Margaret's cat, Vickie…..</a:t>
            </a:r>
            <a:endParaRPr lang="en-GB" sz="2000" dirty="0"/>
          </a:p>
        </p:txBody>
      </p:sp>
    </p:spTree>
    <p:extLst>
      <p:ext uri="{BB962C8B-B14F-4D97-AF65-F5344CB8AC3E}">
        <p14:creationId xmlns:p14="http://schemas.microsoft.com/office/powerpoint/2010/main" val="2669777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2"/>
          </p:nvPr>
        </p:nvSpPr>
        <p:spPr>
          <a:xfrm>
            <a:off x="3239849" y="692696"/>
            <a:ext cx="5364599" cy="1440159"/>
          </a:xfrm>
        </p:spPr>
        <p:txBody>
          <a:bodyPr>
            <a:normAutofit fontScale="92500"/>
          </a:bodyPr>
          <a:lstStyle/>
          <a:p>
            <a:pPr marL="0" indent="0">
              <a:buNone/>
            </a:pPr>
            <a:r>
              <a:rPr lang="en-GB" dirty="0" smtClean="0">
                <a:solidFill>
                  <a:srgbClr val="C00000"/>
                </a:solidFill>
              </a:rPr>
              <a:t>Decomposition</a:t>
            </a:r>
            <a:r>
              <a:rPr lang="en-GB" dirty="0" smtClean="0"/>
              <a:t> in Computing is breaking a problem into parts that are easier to understand and program.</a:t>
            </a:r>
            <a:endParaRPr lang="en-GB" dirty="0"/>
          </a:p>
        </p:txBody>
      </p:sp>
      <p:pic>
        <p:nvPicPr>
          <p:cNvPr id="9" name="Picture 2" descr="C:\Users\owner\Documents\Koda folder\Photos\IMG_0670.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0" y="2387640"/>
            <a:ext cx="6084168" cy="4470360"/>
          </a:xfrm>
          <a:prstGeom prst="rect">
            <a:avLst/>
          </a:prstGeom>
          <a:noFill/>
          <a:extLst>
            <a:ext uri="{909E8E84-426E-40DD-AFC4-6F175D3DCCD1}">
              <a14:hiddenFill xmlns:a14="http://schemas.microsoft.com/office/drawing/2010/main">
                <a:solidFill>
                  <a:srgbClr val="FFFFFF"/>
                </a:solidFill>
              </a14:hiddenFill>
            </a:ext>
          </a:extLst>
        </p:spPr>
      </p:pic>
      <p:sp>
        <p:nvSpPr>
          <p:cNvPr id="6" name="Cloud Callout 5"/>
          <p:cNvSpPr/>
          <p:nvPr/>
        </p:nvSpPr>
        <p:spPr>
          <a:xfrm>
            <a:off x="1979712" y="116632"/>
            <a:ext cx="7164288" cy="2232248"/>
          </a:xfrm>
          <a:prstGeom prst="cloudCallout">
            <a:avLst>
              <a:gd name="adj1" fmla="val -26371"/>
              <a:gd name="adj2" fmla="val 107168"/>
            </a:avLst>
          </a:prstGeom>
          <a:noFill/>
        </p:spPr>
        <p:style>
          <a:lnRef idx="1">
            <a:schemeClr val="accent5"/>
          </a:lnRef>
          <a:fillRef idx="2">
            <a:schemeClr val="accent5"/>
          </a:fillRef>
          <a:effectRef idx="1">
            <a:schemeClr val="accent5"/>
          </a:effectRef>
          <a:fontRef idx="minor">
            <a:schemeClr val="dk1"/>
          </a:fontRef>
        </p:style>
        <p:txBody>
          <a:bodyPr rtlCol="0" anchor="ctr"/>
          <a:lstStyle/>
          <a:p>
            <a:endParaRPr lang="en-GB" sz="2400" dirty="0">
              <a:ln>
                <a:solidFill>
                  <a:schemeClr val="accent5">
                    <a:shade val="95000"/>
                    <a:satMod val="105000"/>
                  </a:schemeClr>
                </a:solidFill>
              </a:ln>
              <a:effectLst>
                <a:outerShdw blurRad="50800" dist="50800" dir="5400000" algn="ctr" rotWithShape="0">
                  <a:schemeClr val="tx1"/>
                </a:outerShdw>
              </a:effectLst>
            </a:endParaRPr>
          </a:p>
        </p:txBody>
      </p:sp>
    </p:spTree>
    <p:extLst>
      <p:ext uri="{BB962C8B-B14F-4D97-AF65-F5344CB8AC3E}">
        <p14:creationId xmlns:p14="http://schemas.microsoft.com/office/powerpoint/2010/main" val="39951243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9592" y="4581128"/>
            <a:ext cx="7200800" cy="1656184"/>
          </a:xfrm>
        </p:spPr>
        <p:txBody>
          <a:bodyPr>
            <a:normAutofit lnSpcReduction="10000"/>
          </a:bodyPr>
          <a:lstStyle/>
          <a:p>
            <a:pPr marL="0" indent="0">
              <a:buNone/>
            </a:pPr>
            <a:endParaRPr lang="en-GB" dirty="0" smtClean="0"/>
          </a:p>
          <a:p>
            <a:pPr marL="0" indent="0">
              <a:buNone/>
            </a:pPr>
            <a:r>
              <a:rPr lang="en-GB" dirty="0" smtClean="0"/>
              <a:t>Maisy is a real dog, who lives with Beth in </a:t>
            </a:r>
          </a:p>
          <a:p>
            <a:pPr marL="0" indent="0">
              <a:buNone/>
            </a:pPr>
            <a:r>
              <a:rPr lang="en-GB" dirty="0" smtClean="0"/>
              <a:t>south London.</a:t>
            </a:r>
            <a:endParaRPr lang="en-GB" dirty="0"/>
          </a:p>
        </p:txBody>
      </p:sp>
      <p:pic>
        <p:nvPicPr>
          <p:cNvPr id="1026" name="Picture 2" descr="C:\Users\owner\Documents\Koda folder\Photos\IMG_0670.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31198" y="297126"/>
            <a:ext cx="5711887" cy="428400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96925" y="1484782"/>
            <a:ext cx="3229185" cy="23077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369028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23528" y="116632"/>
            <a:ext cx="8712968" cy="1200329"/>
          </a:xfrm>
          <a:prstGeom prst="rect">
            <a:avLst/>
          </a:prstGeom>
          <a:noFill/>
        </p:spPr>
        <p:txBody>
          <a:bodyPr wrap="square" rtlCol="0">
            <a:spAutoFit/>
          </a:bodyPr>
          <a:lstStyle/>
          <a:p>
            <a:r>
              <a:rPr lang="en-GB" sz="3600" dirty="0" smtClean="0"/>
              <a:t>This is Malika, also real.  She is a Russian Blue cat.  But she is neither Russian, nor blue…..</a:t>
            </a:r>
            <a:endParaRPr lang="en-GB" sz="3600" dirty="0"/>
          </a:p>
        </p:txBody>
      </p:sp>
      <p:pic>
        <p:nvPicPr>
          <p:cNvPr id="1026" name="Picture 2" descr="C:\Users\owner\Documents\Justine's cat Malika\Cat 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0433" y="1700808"/>
            <a:ext cx="4896545" cy="4896545"/>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72200" y="1700808"/>
            <a:ext cx="2187936" cy="15728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6780631" y="4915725"/>
            <a:ext cx="2363369" cy="16816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5364089" y="3273702"/>
            <a:ext cx="3672408" cy="2308324"/>
          </a:xfrm>
          <a:prstGeom prst="rect">
            <a:avLst/>
          </a:prstGeom>
          <a:noFill/>
        </p:spPr>
        <p:txBody>
          <a:bodyPr wrap="square" rtlCol="0">
            <a:spAutoFit/>
          </a:bodyPr>
          <a:lstStyle/>
          <a:p>
            <a:r>
              <a:rPr lang="en-GB" sz="3600" dirty="0">
                <a:latin typeface="Calibri" panose="020F0502020204030204" pitchFamily="34" charset="0"/>
              </a:rPr>
              <a:t>Storm is a fictional (made up) friend to Maisy.</a:t>
            </a:r>
            <a:br>
              <a:rPr lang="en-GB" sz="3600" dirty="0">
                <a:latin typeface="Calibri" panose="020F0502020204030204" pitchFamily="34" charset="0"/>
              </a:rPr>
            </a:br>
            <a:r>
              <a:rPr lang="en-GB" dirty="0"/>
              <a:t/>
            </a:r>
            <a:br>
              <a:rPr lang="en-GB" dirty="0"/>
            </a:br>
            <a:endParaRPr lang="en-GB" dirty="0"/>
          </a:p>
        </p:txBody>
      </p:sp>
    </p:spTree>
    <p:extLst>
      <p:ext uri="{BB962C8B-B14F-4D97-AF65-F5344CB8AC3E}">
        <p14:creationId xmlns:p14="http://schemas.microsoft.com/office/powerpoint/2010/main" val="35993131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504" y="332656"/>
            <a:ext cx="8928992" cy="1323439"/>
          </a:xfrm>
          <a:prstGeom prst="rect">
            <a:avLst/>
          </a:prstGeom>
          <a:noFill/>
        </p:spPr>
        <p:txBody>
          <a:bodyPr wrap="square" rtlCol="0">
            <a:spAutoFit/>
          </a:bodyPr>
          <a:lstStyle/>
          <a:p>
            <a:r>
              <a:rPr lang="en-GB" sz="4000" dirty="0">
                <a:cs typeface="Arial" panose="020B0604020202020204" pitchFamily="34" charset="0"/>
              </a:rPr>
              <a:t>Maisy and </a:t>
            </a:r>
            <a:r>
              <a:rPr lang="en-GB" sz="4000" dirty="0" smtClean="0">
                <a:cs typeface="Arial" panose="020B0604020202020204" pitchFamily="34" charset="0"/>
              </a:rPr>
              <a:t>Storm were on a playdate, Maisy asked </a:t>
            </a:r>
            <a:r>
              <a:rPr lang="en-GB" sz="4000" dirty="0">
                <a:cs typeface="Arial" panose="020B0604020202020204" pitchFamily="34" charset="0"/>
              </a:rPr>
              <a:t>M</a:t>
            </a:r>
            <a:r>
              <a:rPr lang="en-GB" sz="4000" dirty="0" smtClean="0">
                <a:cs typeface="Arial" panose="020B0604020202020204" pitchFamily="34" charset="0"/>
              </a:rPr>
              <a:t>alika if she wanted to come</a:t>
            </a:r>
            <a:r>
              <a:rPr lang="en-GB" dirty="0" smtClean="0">
                <a:cs typeface="Arial" panose="020B0604020202020204" pitchFamily="34" charset="0"/>
              </a:rPr>
              <a:t>. </a:t>
            </a:r>
            <a:endParaRPr lang="en-GB" dirty="0">
              <a:cs typeface="Arial" panose="020B0604020202020204" pitchFamily="34" charset="0"/>
            </a:endParaRPr>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4229776"/>
            <a:ext cx="3528392" cy="22204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5580112" y="4375332"/>
            <a:ext cx="2664296" cy="19153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528" y="1812891"/>
            <a:ext cx="2813164" cy="2001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Oval Callout 6"/>
          <p:cNvSpPr/>
          <p:nvPr/>
        </p:nvSpPr>
        <p:spPr>
          <a:xfrm>
            <a:off x="3435099" y="2809337"/>
            <a:ext cx="2785442" cy="1482286"/>
          </a:xfrm>
          <a:prstGeom prst="wedgeEllipseCallout">
            <a:avLst>
              <a:gd name="adj1" fmla="val -42563"/>
              <a:gd name="adj2" fmla="val 10617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3952289" y="3352902"/>
            <a:ext cx="2268252" cy="461665"/>
          </a:xfrm>
          <a:prstGeom prst="rect">
            <a:avLst/>
          </a:prstGeom>
          <a:noFill/>
        </p:spPr>
        <p:txBody>
          <a:bodyPr wrap="square" rtlCol="0">
            <a:spAutoFit/>
          </a:bodyPr>
          <a:lstStyle/>
          <a:p>
            <a:r>
              <a:rPr lang="en-GB" sz="2400" dirty="0" smtClean="0"/>
              <a:t>Hello </a:t>
            </a:r>
            <a:r>
              <a:rPr lang="en-GB" sz="2400" dirty="0"/>
              <a:t>M</a:t>
            </a:r>
            <a:r>
              <a:rPr lang="en-GB" sz="2400" dirty="0" smtClean="0"/>
              <a:t>alika!</a:t>
            </a:r>
            <a:endParaRPr lang="en-GB" sz="2400" dirty="0"/>
          </a:p>
        </p:txBody>
      </p:sp>
    </p:spTree>
    <p:extLst>
      <p:ext uri="{BB962C8B-B14F-4D97-AF65-F5344CB8AC3E}">
        <p14:creationId xmlns:p14="http://schemas.microsoft.com/office/powerpoint/2010/main" val="31065603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96752"/>
            <a:ext cx="8229600" cy="1143000"/>
          </a:xfrm>
        </p:spPr>
        <p:txBody>
          <a:bodyPr>
            <a:normAutofit fontScale="90000"/>
          </a:bodyPr>
          <a:lstStyle/>
          <a:p>
            <a:pPr algn="l"/>
            <a:r>
              <a:rPr lang="en-GB" dirty="0" smtClean="0"/>
              <a:t>After they had played for a while, Malika went for a walk in the garden.  Suddenly, out of nowhere, a squirrel, called Nutty, appeared.  Malika was frightened.</a:t>
            </a:r>
            <a:endParaRPr lang="en-GB"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44" y="4305408"/>
            <a:ext cx="2930053" cy="21373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5375343" y="4098756"/>
            <a:ext cx="3474298" cy="24976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Cloud Callout 2"/>
          <p:cNvSpPr/>
          <p:nvPr/>
        </p:nvSpPr>
        <p:spPr>
          <a:xfrm>
            <a:off x="3127168" y="2625550"/>
            <a:ext cx="2799535" cy="2044343"/>
          </a:xfrm>
          <a:prstGeom prst="cloudCallout">
            <a:avLst>
              <a:gd name="adj1" fmla="val 60377"/>
              <a:gd name="adj2" fmla="val 45014"/>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p:cNvSpPr txBox="1"/>
          <p:nvPr/>
        </p:nvSpPr>
        <p:spPr>
          <a:xfrm flipH="1">
            <a:off x="3788689" y="3012746"/>
            <a:ext cx="1728192" cy="1292662"/>
          </a:xfrm>
          <a:prstGeom prst="rect">
            <a:avLst/>
          </a:prstGeom>
          <a:noFill/>
        </p:spPr>
        <p:txBody>
          <a:bodyPr wrap="square" rtlCol="0">
            <a:spAutoFit/>
          </a:bodyPr>
          <a:lstStyle/>
          <a:p>
            <a:r>
              <a:rPr lang="en-GB" sz="2600" dirty="0" smtClean="0"/>
              <a:t>Aaargh!  </a:t>
            </a:r>
          </a:p>
          <a:p>
            <a:r>
              <a:rPr lang="en-GB" sz="2600" dirty="0" smtClean="0"/>
              <a:t>I hate squirrels!</a:t>
            </a:r>
            <a:endParaRPr lang="en-GB" sz="2600" dirty="0"/>
          </a:p>
        </p:txBody>
      </p:sp>
      <p:pic>
        <p:nvPicPr>
          <p:cNvPr id="8"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570031" y="6128658"/>
            <a:ext cx="543694" cy="4942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Cloud Callout 8"/>
          <p:cNvSpPr/>
          <p:nvPr/>
        </p:nvSpPr>
        <p:spPr>
          <a:xfrm flipV="1">
            <a:off x="3577952" y="4851180"/>
            <a:ext cx="1498104" cy="1285597"/>
          </a:xfrm>
          <a:prstGeom prst="cloudCallout">
            <a:avLst>
              <a:gd name="adj1" fmla="val -124654"/>
              <a:gd name="adj2" fmla="val 22356"/>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AA</a:t>
            </a:r>
            <a:endParaRPr lang="en-GB" dirty="0"/>
          </a:p>
        </p:txBody>
      </p:sp>
      <p:sp>
        <p:nvSpPr>
          <p:cNvPr id="10" name="TextBox 9"/>
          <p:cNvSpPr txBox="1"/>
          <p:nvPr/>
        </p:nvSpPr>
        <p:spPr>
          <a:xfrm>
            <a:off x="3788688" y="5309315"/>
            <a:ext cx="999335" cy="461665"/>
          </a:xfrm>
          <a:prstGeom prst="rect">
            <a:avLst/>
          </a:prstGeom>
          <a:noFill/>
        </p:spPr>
        <p:txBody>
          <a:bodyPr wrap="square" rtlCol="0">
            <a:spAutoFit/>
          </a:bodyPr>
          <a:lstStyle/>
          <a:p>
            <a:r>
              <a:rPr lang="en-GB" sz="2400" dirty="0" smtClean="0"/>
              <a:t>Acorn</a:t>
            </a:r>
            <a:r>
              <a:rPr lang="en-GB" dirty="0" smtClean="0"/>
              <a:t>!</a:t>
            </a:r>
            <a:endParaRPr lang="en-GB" dirty="0"/>
          </a:p>
        </p:txBody>
      </p:sp>
    </p:spTree>
    <p:extLst>
      <p:ext uri="{BB962C8B-B14F-4D97-AF65-F5344CB8AC3E}">
        <p14:creationId xmlns:p14="http://schemas.microsoft.com/office/powerpoint/2010/main" val="5358193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Malika ran up a nearby tree.</a:t>
            </a:r>
            <a:endParaRPr lang="en-GB" dirty="0"/>
          </a:p>
        </p:txBody>
      </p:sp>
      <p:pic>
        <p:nvPicPr>
          <p:cNvPr id="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48462" y="1340768"/>
            <a:ext cx="4195538" cy="57622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45" y="5005396"/>
            <a:ext cx="1970467" cy="14373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5400000" flipH="1" flipV="1">
            <a:off x="4461904" y="4496634"/>
            <a:ext cx="2200268" cy="16920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0"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419872" y="6195656"/>
            <a:ext cx="543694" cy="4942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Cloud Callout 7"/>
          <p:cNvSpPr/>
          <p:nvPr/>
        </p:nvSpPr>
        <p:spPr>
          <a:xfrm flipV="1">
            <a:off x="2339752" y="3501008"/>
            <a:ext cx="2376264" cy="2467055"/>
          </a:xfrm>
          <a:prstGeom prst="cloudCallout">
            <a:avLst>
              <a:gd name="adj1" fmla="val -78920"/>
              <a:gd name="adj2" fmla="val -33436"/>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AA</a:t>
            </a:r>
            <a:endParaRPr lang="en-GB" dirty="0"/>
          </a:p>
        </p:txBody>
      </p:sp>
      <p:sp>
        <p:nvSpPr>
          <p:cNvPr id="3" name="TextBox 2"/>
          <p:cNvSpPr txBox="1"/>
          <p:nvPr/>
        </p:nvSpPr>
        <p:spPr>
          <a:xfrm>
            <a:off x="2630626" y="4242521"/>
            <a:ext cx="2016224" cy="923330"/>
          </a:xfrm>
          <a:prstGeom prst="rect">
            <a:avLst/>
          </a:prstGeom>
          <a:noFill/>
        </p:spPr>
        <p:txBody>
          <a:bodyPr wrap="square" rtlCol="0">
            <a:spAutoFit/>
          </a:bodyPr>
          <a:lstStyle/>
          <a:p>
            <a:r>
              <a:rPr lang="en-GB" dirty="0" smtClean="0"/>
              <a:t>I must bury this, randomly,  in someone’s lawn.</a:t>
            </a:r>
            <a:endParaRPr lang="en-GB" dirty="0"/>
          </a:p>
        </p:txBody>
      </p:sp>
    </p:spTree>
    <p:extLst>
      <p:ext uri="{BB962C8B-B14F-4D97-AF65-F5344CB8AC3E}">
        <p14:creationId xmlns:p14="http://schemas.microsoft.com/office/powerpoint/2010/main" val="421777250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GB" dirty="0" smtClean="0"/>
              <a:t>But, she got stuck in the tree, and could not get down!</a:t>
            </a:r>
            <a:endParaRPr lang="en-GB" dirty="0"/>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44743" y="3291255"/>
            <a:ext cx="7153275" cy="35337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3635896" y="1769687"/>
            <a:ext cx="2808312" cy="20188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33115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548680"/>
            <a:ext cx="8363272" cy="868958"/>
          </a:xfrm>
        </p:spPr>
        <p:txBody>
          <a:bodyPr>
            <a:normAutofit fontScale="90000"/>
          </a:bodyPr>
          <a:lstStyle/>
          <a:p>
            <a:pPr algn="l"/>
            <a:r>
              <a:rPr lang="en-GB" dirty="0" smtClean="0"/>
              <a:t/>
            </a:r>
            <a:br>
              <a:rPr lang="en-GB" dirty="0" smtClean="0"/>
            </a:br>
            <a:r>
              <a:rPr lang="en-GB" dirty="0" smtClean="0"/>
              <a:t>She hoped that if she meowed loudly enough, then Maisy or Storm would hear her, and come to the rescue. </a:t>
            </a:r>
            <a:endParaRPr lang="en-GB"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3204" y="3789040"/>
            <a:ext cx="7153275" cy="35337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3848" y="2360568"/>
            <a:ext cx="2017533" cy="1428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87533" y="2265990"/>
            <a:ext cx="2250162" cy="16176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11000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2.77778E-7 0.00092 L -2.77778E-7 3.58382E-6 " pathEditMode="relative" rAng="0" ptsTypes="AA">
                                      <p:cBhvr>
                                        <p:cTn id="6" dur="2000" fill="hold"/>
                                        <p:tgtEl>
                                          <p:spTgt spid="4"/>
                                        </p:tgtEl>
                                        <p:attrNameLst>
                                          <p:attrName>ppt_x</p:attrName>
                                          <p:attrName>ppt_y</p:attrName>
                                        </p:attrNameLst>
                                      </p:cBhvr>
                                      <p:rCtr x="0" y="-4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GB" sz="2800" dirty="0" smtClean="0">
                <a:latin typeface="Calibri" panose="020F0502020204030204" pitchFamily="34" charset="0"/>
              </a:rPr>
              <a:t>Without stopping to think, Maisy said, “ </a:t>
            </a:r>
            <a:r>
              <a:rPr lang="en-GB" sz="2800" dirty="0">
                <a:latin typeface="Calibri" panose="020F0502020204030204" pitchFamily="34" charset="0"/>
              </a:rPr>
              <a:t>I </a:t>
            </a:r>
            <a:r>
              <a:rPr lang="en-GB" sz="2800" dirty="0" smtClean="0">
                <a:latin typeface="Calibri" panose="020F0502020204030204" pitchFamily="34" charset="0"/>
              </a:rPr>
              <a:t>will jump up from branch to branch, and save Malika.”  But Malika just ran farther up the tree! The first plan had failed.</a:t>
            </a:r>
            <a:endParaRPr lang="en-GB" sz="2800" dirty="0">
              <a:latin typeface="Calibri" panose="020F0502020204030204" pitchFamily="34" charset="0"/>
            </a:endParaRPr>
          </a:p>
        </p:txBody>
      </p:sp>
      <p:sp>
        <p:nvSpPr>
          <p:cNvPr id="3" name="TextBox 2"/>
          <p:cNvSpPr txBox="1"/>
          <p:nvPr/>
        </p:nvSpPr>
        <p:spPr>
          <a:xfrm>
            <a:off x="0" y="5366472"/>
            <a:ext cx="9144000" cy="1477328"/>
          </a:xfrm>
          <a:prstGeom prst="rect">
            <a:avLst/>
          </a:prstGeom>
          <a:noFill/>
        </p:spPr>
        <p:txBody>
          <a:bodyPr wrap="square" rtlCol="0">
            <a:spAutoFit/>
          </a:bodyPr>
          <a:lstStyle/>
          <a:p>
            <a:r>
              <a:rPr lang="en-GB" dirty="0" smtClean="0">
                <a:solidFill>
                  <a:schemeClr val="tx2"/>
                </a:solidFill>
              </a:rPr>
              <a:t>There is a related Scratch game by Beth for you to play.  Using the arrow keys and the space bar, can you get Maisy to jump up to Malika?  How many jumps will you take?  Try this game with a friend!   See who has the lowest jumping score.   See:</a:t>
            </a:r>
          </a:p>
          <a:p>
            <a:endParaRPr lang="en-GB" dirty="0" smtClean="0">
              <a:solidFill>
                <a:schemeClr val="tx2"/>
              </a:solidFill>
            </a:endParaRPr>
          </a:p>
          <a:p>
            <a:r>
              <a:rPr lang="en-GB" dirty="0">
                <a:solidFill>
                  <a:schemeClr val="tx2"/>
                </a:solidFill>
                <a:hlinkClick r:id="rId2"/>
              </a:rPr>
              <a:t>http://www.worldecitizens.net/resource-materials-supporting-the-lambeth-college-projects</a:t>
            </a:r>
            <a:r>
              <a:rPr lang="en-GB" dirty="0" smtClean="0">
                <a:solidFill>
                  <a:schemeClr val="tx2"/>
                </a:solidFill>
                <a:hlinkClick r:id="rId2"/>
              </a:rPr>
              <a:t>/</a:t>
            </a:r>
            <a:r>
              <a:rPr lang="en-GB" dirty="0" smtClean="0">
                <a:solidFill>
                  <a:schemeClr val="tx2"/>
                </a:solidFill>
              </a:rPr>
              <a:t> </a:t>
            </a:r>
            <a:endParaRPr lang="en-GB" dirty="0">
              <a:solidFill>
                <a:schemeClr val="tx2"/>
              </a:solidFill>
            </a:endParaRPr>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1680" y="1611655"/>
            <a:ext cx="5040560" cy="37548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3820187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5434</TotalTime>
  <Words>459</Words>
  <Application>Microsoft Office PowerPoint</Application>
  <PresentationFormat>On-screen Show (4:3)</PresentationFormat>
  <Paragraphs>48</Paragraphs>
  <Slides>15</Slides>
  <Notes>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Maisy saves Malika </vt:lpstr>
      <vt:lpstr>PowerPoint Presentation</vt:lpstr>
      <vt:lpstr>PowerPoint Presentation</vt:lpstr>
      <vt:lpstr>PowerPoint Presentation</vt:lpstr>
      <vt:lpstr>After they had played for a while, Malika went for a walk in the garden.  Suddenly, out of nowhere, a squirrel, called Nutty, appeared.  Malika was frightened.</vt:lpstr>
      <vt:lpstr>Malika ran up a nearby tree.</vt:lpstr>
      <vt:lpstr>But, she got stuck in the tree, and could not get down!</vt:lpstr>
      <vt:lpstr> She hoped that if she meowed loudly enough, then Maisy or Storm would hear her, and come to the rescue. </vt:lpstr>
      <vt:lpstr>Without stopping to think, Maisy said, “ I will jump up from branch to branch, and save Malika.”  But Malika just ran farther up the tree! The first plan had failed.</vt:lpstr>
      <vt:lpstr>Maisy and Storm realised that they would need to try again, and break the problem down into easy steps, if they were to be able to save Malika.  </vt:lpstr>
      <vt:lpstr>Maisy’s Plan B  These are the new steps:</vt:lpstr>
      <vt:lpstr>They started barking.</vt:lpstr>
      <vt:lpstr>The neighbour saw the problem, brought his wonky ladder, and climbed up to save Malika.</vt:lpstr>
      <vt:lpstr>The plan to break the problem down into steps worked!</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Coding with Koda</dc:title>
  <dc:creator>owner</dc:creator>
  <cp:lastModifiedBy>owner</cp:lastModifiedBy>
  <cp:revision>147</cp:revision>
  <dcterms:created xsi:type="dcterms:W3CDTF">2016-08-09T12:18:57Z</dcterms:created>
  <dcterms:modified xsi:type="dcterms:W3CDTF">2018-06-24T08:26:41Z</dcterms:modified>
</cp:coreProperties>
</file>