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48" r:id="rId2"/>
    <p:sldId id="347" r:id="rId3"/>
    <p:sldId id="374" r:id="rId4"/>
    <p:sldId id="360" r:id="rId5"/>
    <p:sldId id="363" r:id="rId6"/>
    <p:sldId id="365" r:id="rId7"/>
    <p:sldId id="369" r:id="rId8"/>
    <p:sldId id="373" r:id="rId9"/>
    <p:sldId id="366" r:id="rId10"/>
    <p:sldId id="367" r:id="rId11"/>
    <p:sldId id="375" r:id="rId12"/>
    <p:sldId id="370" r:id="rId13"/>
    <p:sldId id="371" r:id="rId14"/>
    <p:sldId id="376" r:id="rId15"/>
    <p:sldId id="3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varScale="1">
        <p:scale>
          <a:sx n="108" d="100"/>
          <a:sy n="108" d="100"/>
        </p:scale>
        <p:origin x="1686" y="9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683F48-FB4A-40DB-8302-E678233639F7}" type="datetimeFigureOut">
              <a:rPr lang="en-GB" smtClean="0"/>
              <a:t>15/08/2022</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092A3E-DC52-4150-AC33-C596C30A0707}" type="slidenum">
              <a:rPr lang="en-GB" smtClean="0"/>
              <a:t>‹#›</a:t>
            </a:fld>
            <a:endParaRPr lang="en-GB" dirty="0"/>
          </a:p>
        </p:txBody>
      </p:sp>
    </p:spTree>
    <p:extLst>
      <p:ext uri="{BB962C8B-B14F-4D97-AF65-F5344CB8AC3E}">
        <p14:creationId xmlns:p14="http://schemas.microsoft.com/office/powerpoint/2010/main" val="1660720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092A3E-DC52-4150-AC33-C596C30A0707}" type="slidenum">
              <a:rPr lang="en-GB" smtClean="0"/>
              <a:t>2</a:t>
            </a:fld>
            <a:endParaRPr lang="en-GB"/>
          </a:p>
        </p:txBody>
      </p:sp>
    </p:spTree>
    <p:extLst>
      <p:ext uri="{BB962C8B-B14F-4D97-AF65-F5344CB8AC3E}">
        <p14:creationId xmlns:p14="http://schemas.microsoft.com/office/powerpoint/2010/main" val="231231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478892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3932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22535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1605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66906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77803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60562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00971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56483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20914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15/08/2022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1893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D0446-3893-418E-9970-5D6759B1299C}" type="datetimeFigureOut">
              <a:rPr lang="en-GB" smtClean="0"/>
              <a:t>15/08/2022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D4EDE-9DFD-4106-B902-C63077BD6EF7}" type="slidenum">
              <a:rPr lang="en-GB" smtClean="0"/>
              <a:t>‹#›</a:t>
            </a:fld>
            <a:endParaRPr lang="en-GB" dirty="0"/>
          </a:p>
        </p:txBody>
      </p:sp>
    </p:spTree>
    <p:extLst>
      <p:ext uri="{BB962C8B-B14F-4D97-AF65-F5344CB8AC3E}">
        <p14:creationId xmlns:p14="http://schemas.microsoft.com/office/powerpoint/2010/main" val="1896984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7.png"/><Relationship Id="rId7" Type="http://schemas.openxmlformats.org/officeDocument/2006/relationships/image" Target="../media/image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image" Target="../media/image20.png"/><Relationship Id="rId5" Type="http://schemas.openxmlformats.org/officeDocument/2006/relationships/image" Target="../media/image2.png"/><Relationship Id="rId10" Type="http://schemas.openxmlformats.org/officeDocument/2006/relationships/image" Target="../media/image8.png"/><Relationship Id="rId4" Type="http://schemas.openxmlformats.org/officeDocument/2006/relationships/image" Target="../media/image18.png"/><Relationship Id="rId9"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en.wikipedia.org/wiki/File:Ada_Lovelace_portrait.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8" y="2780928"/>
            <a:ext cx="4010250" cy="2523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23528" y="0"/>
            <a:ext cx="8712968" cy="1916832"/>
          </a:xfrm>
        </p:spPr>
        <p:txBody>
          <a:bodyPr>
            <a:normAutofit fontScale="90000"/>
          </a:bodyPr>
          <a:lstStyle/>
          <a:p>
            <a:br>
              <a:rPr lang="en-GB" sz="7200" dirty="0">
                <a:latin typeface="Century Gothic" panose="020B0502020202020204" pitchFamily="34" charset="0"/>
              </a:rPr>
            </a:br>
            <a:br>
              <a:rPr lang="en-GB" sz="7200" dirty="0">
                <a:latin typeface="Century Gothic" panose="020B0502020202020204" pitchFamily="34" charset="0"/>
              </a:rPr>
            </a:br>
            <a:br>
              <a:rPr lang="en-GB" sz="2700" dirty="0">
                <a:latin typeface="Century Gothic" panose="020B0502020202020204" pitchFamily="34" charset="0"/>
              </a:rPr>
            </a:br>
            <a:r>
              <a:rPr lang="en-GB" sz="5300" dirty="0">
                <a:solidFill>
                  <a:schemeClr val="tx2">
                    <a:lumMod val="60000"/>
                    <a:lumOff val="40000"/>
                  </a:schemeClr>
                </a:solidFill>
                <a:latin typeface="Century Gothic" panose="020B0502020202020204" pitchFamily="34" charset="0"/>
              </a:rPr>
              <a:t>Maisy and Malika make a birthday cake</a:t>
            </a:r>
            <a:br>
              <a:rPr lang="en-GB" sz="3600" dirty="0">
                <a:solidFill>
                  <a:schemeClr val="tx2">
                    <a:lumMod val="60000"/>
                    <a:lumOff val="40000"/>
                  </a:schemeClr>
                </a:solidFill>
                <a:latin typeface="Century Gothic" panose="020B0502020202020204" pitchFamily="34" charset="0"/>
              </a:rPr>
            </a:br>
            <a:br>
              <a:rPr lang="en-GB" sz="3100" dirty="0">
                <a:solidFill>
                  <a:schemeClr val="tx2">
                    <a:lumMod val="60000"/>
                    <a:lumOff val="40000"/>
                  </a:schemeClr>
                </a:solidFill>
                <a:latin typeface="Century Gothic" panose="020B0502020202020204" pitchFamily="34" charset="0"/>
              </a:rPr>
            </a:br>
            <a:r>
              <a:rPr lang="en-GB" sz="1600" dirty="0">
                <a:solidFill>
                  <a:schemeClr val="tx2">
                    <a:lumMod val="60000"/>
                    <a:lumOff val="40000"/>
                  </a:schemeClr>
                </a:solidFill>
                <a:latin typeface="Century Gothic" panose="020B0502020202020204" pitchFamily="34" charset="0"/>
              </a:rPr>
              <a:t>Written and illustrated  by</a:t>
            </a:r>
            <a:br>
              <a:rPr lang="en-GB" sz="3100" dirty="0">
                <a:solidFill>
                  <a:schemeClr val="tx2">
                    <a:lumMod val="60000"/>
                    <a:lumOff val="40000"/>
                  </a:schemeClr>
                </a:solidFill>
                <a:latin typeface="Century Gothic" panose="020B0502020202020204" pitchFamily="34" charset="0"/>
              </a:rPr>
            </a:br>
            <a:r>
              <a:rPr lang="en-GB" sz="3100" dirty="0">
                <a:solidFill>
                  <a:schemeClr val="tx2">
                    <a:lumMod val="60000"/>
                    <a:lumOff val="40000"/>
                  </a:schemeClr>
                </a:solidFill>
                <a:latin typeface="Century Gothic" panose="020B0502020202020204" pitchFamily="34" charset="0"/>
              </a:rPr>
              <a:t>Beth Mead</a:t>
            </a:r>
            <a:br>
              <a:rPr lang="en-GB" sz="3100" dirty="0">
                <a:solidFill>
                  <a:schemeClr val="tx2">
                    <a:lumMod val="60000"/>
                    <a:lumOff val="40000"/>
                  </a:schemeClr>
                </a:solidFill>
                <a:latin typeface="Century Gothic" panose="020B0502020202020204" pitchFamily="34" charset="0"/>
              </a:rPr>
            </a:br>
            <a:br>
              <a:rPr lang="en-GB" sz="1600" dirty="0">
                <a:solidFill>
                  <a:schemeClr val="tx2">
                    <a:lumMod val="60000"/>
                    <a:lumOff val="40000"/>
                  </a:schemeClr>
                </a:solidFill>
                <a:latin typeface="Century Gothic" panose="020B0502020202020204" pitchFamily="34" charset="0"/>
              </a:rPr>
            </a:br>
            <a:r>
              <a:rPr lang="en-GB" sz="1600" dirty="0">
                <a:solidFill>
                  <a:schemeClr val="tx2">
                    <a:lumMod val="60000"/>
                    <a:lumOff val="40000"/>
                  </a:schemeClr>
                </a:solidFill>
                <a:latin typeface="Century Gothic" panose="020B0502020202020204" pitchFamily="34" charset="0"/>
              </a:rPr>
              <a:t>(aged 11)</a:t>
            </a:r>
            <a:br>
              <a:rPr lang="en-GB" sz="3100" dirty="0">
                <a:solidFill>
                  <a:schemeClr val="tx2">
                    <a:lumMod val="60000"/>
                    <a:lumOff val="40000"/>
                  </a:schemeClr>
                </a:solidFill>
                <a:latin typeface="Century Gothic" panose="020B0502020202020204" pitchFamily="34" charset="0"/>
              </a:rPr>
            </a:br>
            <a:endParaRPr lang="en-GB" sz="3100"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725144"/>
            <a:ext cx="9144000" cy="1224136"/>
          </a:xfrm>
        </p:spPr>
        <p:txBody>
          <a:bodyPr>
            <a:normAutofit fontScale="25000" lnSpcReduction="20000"/>
          </a:bodyPr>
          <a:lstStyle/>
          <a:p>
            <a:endParaRPr lang="en-GB" sz="11200" dirty="0">
              <a:solidFill>
                <a:schemeClr val="tx1"/>
              </a:solidFill>
            </a:endParaRPr>
          </a:p>
          <a:p>
            <a:endParaRPr lang="en-GB" sz="8000" dirty="0">
              <a:solidFill>
                <a:schemeClr val="tx1"/>
              </a:solidFill>
              <a:latin typeface="Century Gothic" panose="020B0502020202020204" pitchFamily="34" charset="0"/>
            </a:endParaRPr>
          </a:p>
          <a:p>
            <a:r>
              <a:rPr lang="en-GB" sz="9600" dirty="0">
                <a:solidFill>
                  <a:schemeClr val="tx1"/>
                </a:solidFill>
                <a:latin typeface="Century Gothic" panose="020B0502020202020204" pitchFamily="34" charset="0"/>
              </a:rPr>
              <a:t>Computer coding concept: </a:t>
            </a:r>
            <a:r>
              <a:rPr lang="en-GB" sz="9600" b="1" dirty="0">
                <a:solidFill>
                  <a:srgbClr val="FF0000"/>
                </a:solidFill>
                <a:latin typeface="Century Gothic" panose="020B0502020202020204" pitchFamily="34" charset="0"/>
              </a:rPr>
              <a:t>Abstraction</a:t>
            </a:r>
            <a:endParaRPr lang="en-GB" sz="9600" dirty="0">
              <a:solidFill>
                <a:schemeClr val="tx1"/>
              </a:solidFill>
              <a:latin typeface="Century Gothic" panose="020B0502020202020204" pitchFamily="34" charset="0"/>
            </a:endParaRPr>
          </a:p>
          <a:p>
            <a:br>
              <a:rPr lang="en-GB" sz="9600" dirty="0">
                <a:solidFill>
                  <a:schemeClr val="tx1"/>
                </a:solidFill>
              </a:rPr>
            </a:br>
            <a:endParaRPr lang="en-GB" sz="9600" dirty="0">
              <a:solidFill>
                <a:schemeClr val="tx1"/>
              </a:solidFill>
              <a:latin typeface="Century Gothic" panose="020B0502020202020204" pitchFamily="34" charset="0"/>
            </a:endParaRPr>
          </a:p>
        </p:txBody>
      </p:sp>
      <p:sp>
        <p:nvSpPr>
          <p:cNvPr id="7" name="Oval Callout 6"/>
          <p:cNvSpPr/>
          <p:nvPr/>
        </p:nvSpPr>
        <p:spPr>
          <a:xfrm>
            <a:off x="5436096" y="2348880"/>
            <a:ext cx="3528392" cy="3024336"/>
          </a:xfrm>
          <a:prstGeom prst="wedgeEllipseCallout">
            <a:avLst>
              <a:gd name="adj1" fmla="val -130490"/>
              <a:gd name="adj2" fmla="val -43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5724128" y="3068960"/>
            <a:ext cx="3419872" cy="1569660"/>
          </a:xfrm>
          <a:prstGeom prst="rect">
            <a:avLst/>
          </a:prstGeom>
        </p:spPr>
        <p:txBody>
          <a:bodyPr wrap="square">
            <a:spAutoFit/>
          </a:bodyPr>
          <a:lstStyle/>
          <a:p>
            <a:r>
              <a:rPr lang="en-GB" sz="2400" b="1" dirty="0">
                <a:solidFill>
                  <a:srgbClr val="FF0000"/>
                </a:solidFill>
                <a:latin typeface="Century Gothic" panose="020B0502020202020204" pitchFamily="34" charset="0"/>
              </a:rPr>
              <a:t>Abstraction </a:t>
            </a:r>
            <a:r>
              <a:rPr lang="en-GB" sz="2400" dirty="0">
                <a:latin typeface="Century Gothic" panose="020B0502020202020204" pitchFamily="34" charset="0"/>
              </a:rPr>
              <a:t>means sorting relevant information from unnecessary detail.</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5339" y="1340768"/>
            <a:ext cx="125730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5209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427686" y="4458600"/>
            <a:ext cx="2716314" cy="216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67544" y="692696"/>
            <a:ext cx="8229600" cy="1143000"/>
          </a:xfrm>
        </p:spPr>
        <p:txBody>
          <a:bodyPr>
            <a:noAutofit/>
          </a:bodyPr>
          <a:lstStyle/>
          <a:p>
            <a:pPr algn="l"/>
            <a:r>
              <a:rPr lang="en-GB" sz="3600" dirty="0">
                <a:latin typeface="Century Gothic" panose="020B0502020202020204" pitchFamily="34" charset="0"/>
              </a:rPr>
              <a:t>Next, Maisy asked Malika to add the sugar.  Again, there was white sugar and brown sugar.</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83568" y="2428082"/>
            <a:ext cx="1713557" cy="11231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6" y="2434549"/>
            <a:ext cx="2109130" cy="12680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5536" y="4164461"/>
            <a:ext cx="2592288" cy="1922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ounded Rectangular Callout 2"/>
          <p:cNvSpPr/>
          <p:nvPr/>
        </p:nvSpPr>
        <p:spPr>
          <a:xfrm>
            <a:off x="3151078" y="2852936"/>
            <a:ext cx="2501041" cy="2112333"/>
          </a:xfrm>
          <a:prstGeom prst="wedgeRoundRectCallout">
            <a:avLst>
              <a:gd name="adj1" fmla="val -80634"/>
              <a:gd name="adj2" fmla="val 48966"/>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ular Callout 3"/>
          <p:cNvSpPr/>
          <p:nvPr/>
        </p:nvSpPr>
        <p:spPr>
          <a:xfrm>
            <a:off x="2843808" y="5053863"/>
            <a:ext cx="3275711" cy="1584176"/>
          </a:xfrm>
          <a:prstGeom prst="wedgeRoundRectCallout">
            <a:avLst>
              <a:gd name="adj1" fmla="val 83570"/>
              <a:gd name="adj2" fmla="val -3312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203848" y="3140968"/>
            <a:ext cx="2232248" cy="1384995"/>
          </a:xfrm>
          <a:prstGeom prst="rect">
            <a:avLst/>
          </a:prstGeom>
          <a:noFill/>
        </p:spPr>
        <p:txBody>
          <a:bodyPr wrap="square" rtlCol="0">
            <a:spAutoFit/>
          </a:bodyPr>
          <a:lstStyle/>
          <a:p>
            <a:r>
              <a:rPr lang="en-GB" sz="2000" dirty="0">
                <a:latin typeface="Century Gothic" panose="020B0502020202020204" pitchFamily="34" charset="0"/>
              </a:rPr>
              <a:t>We need sugar, but the colour doesn’t matter. Does it</a:t>
            </a:r>
            <a:r>
              <a:rPr lang="en-GB" sz="2400" dirty="0"/>
              <a:t>?</a:t>
            </a:r>
          </a:p>
        </p:txBody>
      </p:sp>
      <p:sp>
        <p:nvSpPr>
          <p:cNvPr id="8" name="TextBox 7"/>
          <p:cNvSpPr txBox="1"/>
          <p:nvPr/>
        </p:nvSpPr>
        <p:spPr>
          <a:xfrm>
            <a:off x="2987824" y="5125716"/>
            <a:ext cx="3183955" cy="1323439"/>
          </a:xfrm>
          <a:prstGeom prst="rect">
            <a:avLst/>
          </a:prstGeom>
          <a:noFill/>
        </p:spPr>
        <p:txBody>
          <a:bodyPr wrap="square" rtlCol="0">
            <a:spAutoFit/>
          </a:bodyPr>
          <a:lstStyle/>
          <a:p>
            <a:r>
              <a:rPr lang="en-GB" sz="2000" dirty="0">
                <a:latin typeface="Century Gothic" panose="020B0502020202020204" pitchFamily="34" charset="0"/>
              </a:rPr>
              <a:t>The colour only matters </a:t>
            </a:r>
            <a:r>
              <a:rPr lang="en-GB" sz="2000" b="1" dirty="0">
                <a:latin typeface="Century Gothic" panose="020B0502020202020204" pitchFamily="34" charset="0"/>
              </a:rPr>
              <a:t>if</a:t>
            </a:r>
            <a:r>
              <a:rPr lang="en-GB" sz="2000" dirty="0">
                <a:latin typeface="Century Gothic" panose="020B0502020202020204" pitchFamily="34" charset="0"/>
              </a:rPr>
              <a:t> you are making a </a:t>
            </a:r>
            <a:r>
              <a:rPr lang="en-GB" sz="2000" b="1" dirty="0">
                <a:latin typeface="Century Gothic" panose="020B0502020202020204" pitchFamily="34" charset="0"/>
              </a:rPr>
              <a:t>white</a:t>
            </a:r>
            <a:r>
              <a:rPr lang="en-GB" sz="2000" dirty="0">
                <a:latin typeface="Century Gothic" panose="020B0502020202020204" pitchFamily="34" charset="0"/>
              </a:rPr>
              <a:t> sponge, but we are not.</a:t>
            </a:r>
          </a:p>
        </p:txBody>
      </p:sp>
    </p:spTree>
    <p:extLst>
      <p:ext uri="{BB962C8B-B14F-4D97-AF65-F5344CB8AC3E}">
        <p14:creationId xmlns:p14="http://schemas.microsoft.com/office/powerpoint/2010/main" val="1161274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71779" y="4328406"/>
            <a:ext cx="2716314" cy="216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62371" y="908720"/>
            <a:ext cx="8507288" cy="796950"/>
          </a:xfrm>
        </p:spPr>
        <p:txBody>
          <a:bodyPr>
            <a:noAutofit/>
          </a:bodyPr>
          <a:lstStyle/>
          <a:p>
            <a:pPr algn="l"/>
            <a:r>
              <a:rPr lang="en-GB" sz="3600" dirty="0">
                <a:latin typeface="Century Gothic" panose="020B0502020202020204" pitchFamily="34" charset="0"/>
              </a:rPr>
              <a:t>The next ingredient was chocolate chips. Maisy found white and brown chocolate chips.</a:t>
            </a:r>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4164461"/>
            <a:ext cx="2592288" cy="1922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ular Callout 4"/>
          <p:cNvSpPr/>
          <p:nvPr/>
        </p:nvSpPr>
        <p:spPr>
          <a:xfrm>
            <a:off x="2267744" y="2348880"/>
            <a:ext cx="2634593" cy="1836636"/>
          </a:xfrm>
          <a:prstGeom prst="wedgeRoundRectCallout">
            <a:avLst>
              <a:gd name="adj1" fmla="val -46671"/>
              <a:gd name="adj2" fmla="val 8279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ular Callout 5"/>
          <p:cNvSpPr/>
          <p:nvPr/>
        </p:nvSpPr>
        <p:spPr>
          <a:xfrm>
            <a:off x="5004048" y="2852936"/>
            <a:ext cx="2304256" cy="1800201"/>
          </a:xfrm>
          <a:prstGeom prst="wedgeRoundRectCallout">
            <a:avLst>
              <a:gd name="adj1" fmla="val 42564"/>
              <a:gd name="adj2" fmla="val 82996"/>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411760" y="2564904"/>
            <a:ext cx="2088232" cy="1631216"/>
          </a:xfrm>
          <a:prstGeom prst="rect">
            <a:avLst/>
          </a:prstGeom>
          <a:noFill/>
        </p:spPr>
        <p:txBody>
          <a:bodyPr wrap="square" rtlCol="0">
            <a:spAutoFit/>
          </a:bodyPr>
          <a:lstStyle/>
          <a:p>
            <a:r>
              <a:rPr lang="en-GB" sz="2000" dirty="0">
                <a:latin typeface="Century Gothic" panose="020B0502020202020204" pitchFamily="34" charset="0"/>
              </a:rPr>
              <a:t>It doesn’t matter, but I think we should add </a:t>
            </a:r>
            <a:r>
              <a:rPr lang="en-GB" sz="2000" b="1" dirty="0">
                <a:latin typeface="Century Gothic" panose="020B0502020202020204" pitchFamily="34" charset="0"/>
              </a:rPr>
              <a:t>white</a:t>
            </a:r>
            <a:r>
              <a:rPr lang="en-GB" sz="2000" dirty="0">
                <a:latin typeface="Century Gothic" panose="020B0502020202020204" pitchFamily="34" charset="0"/>
              </a:rPr>
              <a:t> chips.</a:t>
            </a:r>
          </a:p>
        </p:txBody>
      </p:sp>
      <p:sp>
        <p:nvSpPr>
          <p:cNvPr id="8" name="TextBox 7"/>
          <p:cNvSpPr txBox="1"/>
          <p:nvPr/>
        </p:nvSpPr>
        <p:spPr>
          <a:xfrm>
            <a:off x="5292080" y="2996952"/>
            <a:ext cx="1728192" cy="1323439"/>
          </a:xfrm>
          <a:prstGeom prst="rect">
            <a:avLst/>
          </a:prstGeom>
          <a:noFill/>
        </p:spPr>
        <p:txBody>
          <a:bodyPr wrap="square" rtlCol="0">
            <a:spAutoFit/>
          </a:bodyPr>
          <a:lstStyle/>
          <a:p>
            <a:r>
              <a:rPr lang="en-GB" sz="2000" dirty="0">
                <a:latin typeface="Century Gothic" panose="020B0502020202020204" pitchFamily="34" charset="0"/>
              </a:rPr>
              <a:t>I think we should add </a:t>
            </a:r>
            <a:r>
              <a:rPr lang="en-GB" sz="2000" b="1" dirty="0">
                <a:latin typeface="Century Gothic" panose="020B0502020202020204" pitchFamily="34" charset="0"/>
              </a:rPr>
              <a:t>brown </a:t>
            </a:r>
            <a:r>
              <a:rPr lang="en-GB" sz="2000" dirty="0">
                <a:latin typeface="Century Gothic" panose="020B0502020202020204" pitchFamily="34" charset="0"/>
              </a:rPr>
              <a:t>chips.</a:t>
            </a:r>
          </a:p>
        </p:txBody>
      </p:sp>
      <p:sp>
        <p:nvSpPr>
          <p:cNvPr id="9" name="Rounded Rectangular Callout 8"/>
          <p:cNvSpPr/>
          <p:nvPr/>
        </p:nvSpPr>
        <p:spPr>
          <a:xfrm>
            <a:off x="2987824" y="4869160"/>
            <a:ext cx="2016224" cy="1625108"/>
          </a:xfrm>
          <a:prstGeom prst="wedgeRoundRectCallout">
            <a:avLst>
              <a:gd name="adj1" fmla="val -83108"/>
              <a:gd name="adj2" fmla="val -3696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3101226" y="5024324"/>
            <a:ext cx="1614789" cy="1015663"/>
          </a:xfrm>
          <a:prstGeom prst="rect">
            <a:avLst/>
          </a:prstGeom>
          <a:noFill/>
        </p:spPr>
        <p:txBody>
          <a:bodyPr wrap="square" rtlCol="0">
            <a:spAutoFit/>
          </a:bodyPr>
          <a:lstStyle/>
          <a:p>
            <a:r>
              <a:rPr lang="en-GB" sz="2000" dirty="0">
                <a:latin typeface="Century Gothic" panose="020B0502020202020204" pitchFamily="34" charset="0"/>
              </a:rPr>
              <a:t>Maybe we could add </a:t>
            </a:r>
            <a:r>
              <a:rPr lang="en-GB" sz="2000" b="1" dirty="0">
                <a:latin typeface="Century Gothic" panose="020B0502020202020204" pitchFamily="34" charset="0"/>
              </a:rPr>
              <a:t>both</a:t>
            </a:r>
            <a:r>
              <a:rPr lang="en-GB" sz="2000" dirty="0">
                <a:latin typeface="Century Gothic" panose="020B0502020202020204" pitchFamily="34" charset="0"/>
              </a:rPr>
              <a:t>!</a:t>
            </a:r>
          </a:p>
        </p:txBody>
      </p:sp>
    </p:spTree>
    <p:extLst>
      <p:ext uri="{BB962C8B-B14F-4D97-AF65-F5344CB8AC3E}">
        <p14:creationId xmlns:p14="http://schemas.microsoft.com/office/powerpoint/2010/main" val="4027691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GB" dirty="0"/>
            </a:br>
            <a:br>
              <a:rPr lang="en-GB" dirty="0"/>
            </a:br>
            <a:br>
              <a:rPr lang="en-GB" dirty="0"/>
            </a:br>
            <a:br>
              <a:rPr lang="en-GB" dirty="0"/>
            </a:br>
            <a:br>
              <a:rPr lang="en-GB" dirty="0"/>
            </a:br>
            <a:br>
              <a:rPr lang="en-GB" dirty="0"/>
            </a:br>
            <a:br>
              <a:rPr lang="en-GB" dirty="0"/>
            </a:br>
            <a:br>
              <a:rPr lang="en-GB" dirty="0"/>
            </a:br>
            <a:r>
              <a:rPr lang="en-GB" sz="3100" dirty="0">
                <a:latin typeface="Century Gothic" panose="020B0502020202020204" pitchFamily="34" charset="0"/>
              </a:rPr>
              <a:t>They both realised that some ingredients are </a:t>
            </a:r>
            <a:r>
              <a:rPr lang="en-GB" sz="3100" b="1" dirty="0">
                <a:latin typeface="Century Gothic" panose="020B0502020202020204" pitchFamily="34" charset="0"/>
              </a:rPr>
              <a:t>vital</a:t>
            </a:r>
            <a:r>
              <a:rPr lang="en-GB" sz="3100" dirty="0">
                <a:latin typeface="Century Gothic" panose="020B0502020202020204" pitchFamily="34" charset="0"/>
              </a:rPr>
              <a:t>, while others are </a:t>
            </a:r>
            <a:r>
              <a:rPr lang="en-GB" sz="3100" b="1" dirty="0">
                <a:latin typeface="Century Gothic" panose="020B0502020202020204" pitchFamily="34" charset="0"/>
              </a:rPr>
              <a:t>optional</a:t>
            </a:r>
            <a:r>
              <a:rPr lang="en-GB" sz="3100" dirty="0">
                <a:latin typeface="Century Gothic" panose="020B0502020202020204" pitchFamily="34" charset="0"/>
              </a:rPr>
              <a:t>:</a:t>
            </a:r>
            <a:br>
              <a:rPr lang="en-GB" sz="3100" dirty="0">
                <a:latin typeface="Century Gothic" panose="020B0502020202020204" pitchFamily="34" charset="0"/>
              </a:rPr>
            </a:br>
            <a:br>
              <a:rPr lang="en-GB" sz="3100" dirty="0">
                <a:latin typeface="Century Gothic" panose="020B0502020202020204" pitchFamily="34" charset="0"/>
              </a:rPr>
            </a:br>
            <a:r>
              <a:rPr lang="en-GB" sz="3100" dirty="0">
                <a:latin typeface="Century Gothic" panose="020B0502020202020204" pitchFamily="34" charset="0"/>
              </a:rPr>
              <a:t>You can use butter</a:t>
            </a:r>
            <a:r>
              <a:rPr lang="en-GB" sz="3100" dirty="0">
                <a:solidFill>
                  <a:srgbClr val="FF0000"/>
                </a:solidFill>
                <a:latin typeface="Century Gothic" panose="020B0502020202020204" pitchFamily="34" charset="0"/>
              </a:rPr>
              <a:t> </a:t>
            </a:r>
            <a:r>
              <a:rPr lang="en-GB" sz="3100" b="1" dirty="0">
                <a:solidFill>
                  <a:srgbClr val="FF0000"/>
                </a:solidFill>
                <a:latin typeface="Century Gothic" panose="020B0502020202020204" pitchFamily="34" charset="0"/>
              </a:rPr>
              <a:t>OR</a:t>
            </a:r>
            <a:r>
              <a:rPr lang="en-GB" sz="3100" dirty="0">
                <a:solidFill>
                  <a:srgbClr val="FF0000"/>
                </a:solidFill>
                <a:latin typeface="Century Gothic" panose="020B0502020202020204" pitchFamily="34" charset="0"/>
              </a:rPr>
              <a:t> </a:t>
            </a:r>
            <a:r>
              <a:rPr lang="en-GB" sz="3100" dirty="0">
                <a:latin typeface="Century Gothic" panose="020B0502020202020204" pitchFamily="34" charset="0"/>
              </a:rPr>
              <a:t>margarine</a:t>
            </a:r>
            <a:br>
              <a:rPr lang="en-GB" sz="3100" dirty="0">
                <a:latin typeface="Century Gothic" panose="020B0502020202020204" pitchFamily="34" charset="0"/>
              </a:rPr>
            </a:br>
            <a:r>
              <a:rPr lang="en-GB" sz="3100" dirty="0">
                <a:latin typeface="Century Gothic" panose="020B0502020202020204" pitchFamily="34" charset="0"/>
              </a:rPr>
              <a:t>white </a:t>
            </a:r>
            <a:r>
              <a:rPr lang="en-GB" sz="3100" b="1" dirty="0">
                <a:solidFill>
                  <a:srgbClr val="FF0000"/>
                </a:solidFill>
                <a:latin typeface="Century Gothic" panose="020B0502020202020204" pitchFamily="34" charset="0"/>
              </a:rPr>
              <a:t>OR</a:t>
            </a:r>
            <a:r>
              <a:rPr lang="en-GB" sz="3100" b="1" dirty="0">
                <a:latin typeface="Century Gothic" panose="020B0502020202020204" pitchFamily="34" charset="0"/>
              </a:rPr>
              <a:t> </a:t>
            </a:r>
            <a:r>
              <a:rPr lang="en-GB" sz="3100" dirty="0">
                <a:latin typeface="Century Gothic" panose="020B0502020202020204" pitchFamily="34" charset="0"/>
              </a:rPr>
              <a:t>brown eggs, it does not matter</a:t>
            </a:r>
            <a:br>
              <a:rPr lang="en-GB" sz="3100" dirty="0">
                <a:latin typeface="Century Gothic" panose="020B0502020202020204" pitchFamily="34" charset="0"/>
              </a:rPr>
            </a:br>
            <a:r>
              <a:rPr lang="en-GB" sz="3100" dirty="0">
                <a:latin typeface="Century Gothic" panose="020B0502020202020204" pitchFamily="34" charset="0"/>
              </a:rPr>
              <a:t>white</a:t>
            </a:r>
            <a:r>
              <a:rPr lang="en-GB" sz="3100" dirty="0">
                <a:solidFill>
                  <a:srgbClr val="C00000"/>
                </a:solidFill>
                <a:latin typeface="Century Gothic" panose="020B0502020202020204" pitchFamily="34" charset="0"/>
              </a:rPr>
              <a:t> </a:t>
            </a:r>
            <a:r>
              <a:rPr lang="en-GB" sz="3100" b="1" dirty="0">
                <a:solidFill>
                  <a:srgbClr val="FF0000"/>
                </a:solidFill>
                <a:latin typeface="Century Gothic" panose="020B0502020202020204" pitchFamily="34" charset="0"/>
              </a:rPr>
              <a:t>OR</a:t>
            </a:r>
            <a:r>
              <a:rPr lang="en-GB" sz="3100" dirty="0">
                <a:solidFill>
                  <a:srgbClr val="C00000"/>
                </a:solidFill>
                <a:latin typeface="Century Gothic" panose="020B0502020202020204" pitchFamily="34" charset="0"/>
              </a:rPr>
              <a:t> </a:t>
            </a:r>
            <a:r>
              <a:rPr lang="en-GB" sz="3100" dirty="0">
                <a:latin typeface="Century Gothic" panose="020B0502020202020204" pitchFamily="34" charset="0"/>
              </a:rPr>
              <a:t>brown sugar, it does not matter</a:t>
            </a:r>
            <a:br>
              <a:rPr lang="en-GB" sz="3100" dirty="0">
                <a:latin typeface="Century Gothic" panose="020B0502020202020204" pitchFamily="34" charset="0"/>
              </a:rPr>
            </a:br>
            <a:r>
              <a:rPr lang="en-GB" sz="3100" dirty="0">
                <a:latin typeface="Century Gothic" panose="020B0502020202020204" pitchFamily="34" charset="0"/>
              </a:rPr>
              <a:t>white </a:t>
            </a:r>
            <a:r>
              <a:rPr lang="en-GB" sz="3100" b="1" dirty="0">
                <a:solidFill>
                  <a:srgbClr val="FF0000"/>
                </a:solidFill>
                <a:latin typeface="Century Gothic" panose="020B0502020202020204" pitchFamily="34" charset="0"/>
              </a:rPr>
              <a:t>OR</a:t>
            </a:r>
            <a:r>
              <a:rPr lang="en-GB" sz="3100" dirty="0">
                <a:latin typeface="Century Gothic" panose="020B0502020202020204" pitchFamily="34" charset="0"/>
              </a:rPr>
              <a:t> brown chocolate chips, </a:t>
            </a:r>
            <a:r>
              <a:rPr lang="en-GB" sz="3100" b="1" dirty="0">
                <a:solidFill>
                  <a:srgbClr val="FF0000"/>
                </a:solidFill>
                <a:latin typeface="Century Gothic" panose="020B0502020202020204" pitchFamily="34" charset="0"/>
              </a:rPr>
              <a:t>OR</a:t>
            </a:r>
            <a:r>
              <a:rPr lang="en-GB" sz="3100" dirty="0">
                <a:latin typeface="Century Gothic" panose="020B0502020202020204" pitchFamily="34" charset="0"/>
              </a:rPr>
              <a:t> both….</a:t>
            </a:r>
            <a:br>
              <a:rPr lang="en-GB" sz="3100" dirty="0">
                <a:latin typeface="Century Gothic" panose="020B0502020202020204" pitchFamily="34" charset="0"/>
              </a:rPr>
            </a:br>
            <a:br>
              <a:rPr lang="en-GB" sz="3100" dirty="0">
                <a:latin typeface="Century Gothic" panose="020B0502020202020204" pitchFamily="34" charset="0"/>
              </a:rPr>
            </a:br>
            <a:r>
              <a:rPr lang="en-GB" sz="3100" dirty="0">
                <a:latin typeface="Century Gothic" panose="020B0502020202020204" pitchFamily="34" charset="0"/>
              </a:rPr>
              <a:t>But </a:t>
            </a:r>
            <a:r>
              <a:rPr lang="en-GB" sz="3100" b="1" u="sng" dirty="0">
                <a:latin typeface="Century Gothic" panose="020B0502020202020204" pitchFamily="34" charset="0"/>
              </a:rPr>
              <a:t>self-raising flour </a:t>
            </a:r>
            <a:r>
              <a:rPr lang="en-GB" sz="3100" dirty="0">
                <a:latin typeface="Century Gothic" panose="020B0502020202020204" pitchFamily="34" charset="0"/>
              </a:rPr>
              <a:t>is vital for making a cake.  Otherwise you end up with biscuits!</a:t>
            </a:r>
            <a:br>
              <a:rPr lang="en-GB" sz="3100" dirty="0">
                <a:latin typeface="Century Gothic" panose="020B0502020202020204" pitchFamily="34" charset="0"/>
              </a:rPr>
            </a:br>
            <a:endParaRPr lang="en-GB" sz="3100" dirty="0">
              <a:latin typeface="Century Gothic" panose="020B0502020202020204" pitchFamily="34" charset="0"/>
            </a:endParaRPr>
          </a:p>
        </p:txBody>
      </p:sp>
    </p:spTree>
    <p:extLst>
      <p:ext uri="{BB962C8B-B14F-4D97-AF65-F5344CB8AC3E}">
        <p14:creationId xmlns:p14="http://schemas.microsoft.com/office/powerpoint/2010/main" val="1562780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GB" dirty="0"/>
            </a:br>
            <a:br>
              <a:rPr lang="en-GB" dirty="0"/>
            </a:br>
            <a:br>
              <a:rPr lang="en-GB" dirty="0"/>
            </a:br>
            <a:br>
              <a:rPr lang="en-GB" dirty="0"/>
            </a:br>
            <a:r>
              <a:rPr lang="en-GB" sz="4000" dirty="0">
                <a:latin typeface="Century Gothic" panose="020B0502020202020204" pitchFamily="34" charset="0"/>
              </a:rPr>
              <a:t>It is the same with computer programming: most parts of the program are essential, while other parts </a:t>
            </a:r>
            <a:r>
              <a:rPr lang="en-GB" sz="4000" b="1" dirty="0">
                <a:latin typeface="Century Gothic" panose="020B0502020202020204" pitchFamily="34" charset="0"/>
              </a:rPr>
              <a:t>can</a:t>
            </a:r>
            <a:r>
              <a:rPr lang="en-GB" sz="4000" dirty="0">
                <a:latin typeface="Century Gothic" panose="020B0502020202020204" pitchFamily="34" charset="0"/>
              </a:rPr>
              <a:t> involve </a:t>
            </a:r>
            <a:r>
              <a:rPr lang="en-GB" sz="4000" b="1" dirty="0">
                <a:latin typeface="Century Gothic" panose="020B0502020202020204" pitchFamily="34" charset="0"/>
              </a:rPr>
              <a:t>choices</a:t>
            </a:r>
            <a:r>
              <a:rPr lang="en-GB" sz="4000" dirty="0">
                <a:latin typeface="Century Gothic" panose="020B0502020202020204" pitchFamily="34" charset="0"/>
              </a:rPr>
              <a:t>, which could be left out.  Knowing which element is which is important for programming.</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4555590"/>
            <a:ext cx="3162442" cy="19232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4873371"/>
            <a:ext cx="2417135" cy="12877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3964800" y="5229200"/>
            <a:ext cx="627648"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OR</a:t>
            </a:r>
          </a:p>
        </p:txBody>
      </p:sp>
    </p:spTree>
    <p:extLst>
      <p:ext uri="{BB962C8B-B14F-4D97-AF65-F5344CB8AC3E}">
        <p14:creationId xmlns:p14="http://schemas.microsoft.com/office/powerpoint/2010/main" val="3578063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474373"/>
            <a:ext cx="2195736" cy="2303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572000" y="4919420"/>
            <a:ext cx="1995617" cy="180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742930" y="4919420"/>
            <a:ext cx="2373825" cy="20156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Autofit/>
          </a:bodyPr>
          <a:lstStyle/>
          <a:p>
            <a:pPr algn="l"/>
            <a:r>
              <a:rPr lang="en-GB" sz="3600" dirty="0">
                <a:latin typeface="Century Gothic" panose="020B0502020202020204" pitchFamily="34" charset="0"/>
              </a:rPr>
              <a:t>They finished making the cake, and Storm had an amazing party!</a:t>
            </a:r>
          </a:p>
        </p:txBody>
      </p:sp>
      <p:sp>
        <p:nvSpPr>
          <p:cNvPr id="5" name="Rounded Rectangular Callout 4"/>
          <p:cNvSpPr/>
          <p:nvPr/>
        </p:nvSpPr>
        <p:spPr>
          <a:xfrm>
            <a:off x="467544" y="3170572"/>
            <a:ext cx="3024336" cy="1569660"/>
          </a:xfrm>
          <a:prstGeom prst="wedgeRoundRectCallout">
            <a:avLst>
              <a:gd name="adj1" fmla="val -15454"/>
              <a:gd name="adj2" fmla="val 10587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ular Callout 8"/>
          <p:cNvSpPr/>
          <p:nvPr/>
        </p:nvSpPr>
        <p:spPr>
          <a:xfrm>
            <a:off x="3783575" y="2880632"/>
            <a:ext cx="1940553" cy="2155438"/>
          </a:xfrm>
          <a:prstGeom prst="wedgeRoundRectCallout">
            <a:avLst>
              <a:gd name="adj1" fmla="val 16409"/>
              <a:gd name="adj2" fmla="val 82126"/>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11560" y="3601459"/>
            <a:ext cx="2941714" cy="707886"/>
          </a:xfrm>
          <a:prstGeom prst="rect">
            <a:avLst/>
          </a:prstGeom>
          <a:noFill/>
        </p:spPr>
        <p:txBody>
          <a:bodyPr wrap="square" rtlCol="0">
            <a:spAutoFit/>
          </a:bodyPr>
          <a:lstStyle/>
          <a:p>
            <a:r>
              <a:rPr lang="en-GB" sz="2000" dirty="0">
                <a:latin typeface="Century Gothic" panose="020B0502020202020204" pitchFamily="34" charset="0"/>
              </a:rPr>
              <a:t>Thanks Maisy! This is a brilliant birthday!</a:t>
            </a:r>
          </a:p>
        </p:txBody>
      </p:sp>
      <p:sp>
        <p:nvSpPr>
          <p:cNvPr id="11" name="TextBox 10"/>
          <p:cNvSpPr txBox="1"/>
          <p:nvPr/>
        </p:nvSpPr>
        <p:spPr>
          <a:xfrm>
            <a:off x="3828876" y="3048039"/>
            <a:ext cx="1895252" cy="1938992"/>
          </a:xfrm>
          <a:prstGeom prst="rect">
            <a:avLst/>
          </a:prstGeom>
          <a:noFill/>
        </p:spPr>
        <p:txBody>
          <a:bodyPr wrap="square" rtlCol="0">
            <a:spAutoFit/>
          </a:bodyPr>
          <a:lstStyle/>
          <a:p>
            <a:r>
              <a:rPr lang="en-GB" sz="2000" dirty="0">
                <a:latin typeface="Century Gothic" panose="020B0502020202020204" pitchFamily="34" charset="0"/>
              </a:rPr>
              <a:t>And thank you for teaching me what is </a:t>
            </a:r>
            <a:r>
              <a:rPr lang="en-GB" sz="2000" b="1" dirty="0">
                <a:latin typeface="Century Gothic" panose="020B0502020202020204" pitchFamily="34" charset="0"/>
              </a:rPr>
              <a:t>vital </a:t>
            </a:r>
            <a:r>
              <a:rPr lang="en-GB" sz="2000" dirty="0">
                <a:latin typeface="Century Gothic" panose="020B0502020202020204" pitchFamily="34" charset="0"/>
              </a:rPr>
              <a:t>in making a cake.</a:t>
            </a:r>
          </a:p>
        </p:txBody>
      </p:sp>
      <p:sp>
        <p:nvSpPr>
          <p:cNvPr id="12" name="Rounded Rectangular Callout 11"/>
          <p:cNvSpPr/>
          <p:nvPr/>
        </p:nvSpPr>
        <p:spPr>
          <a:xfrm>
            <a:off x="5807093" y="3002789"/>
            <a:ext cx="3161734" cy="2033281"/>
          </a:xfrm>
          <a:prstGeom prst="wedgeRoundRectCallout">
            <a:avLst>
              <a:gd name="adj1" fmla="val 9362"/>
              <a:gd name="adj2" fmla="val 9326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6084168" y="3170572"/>
            <a:ext cx="2884659" cy="1323439"/>
          </a:xfrm>
          <a:prstGeom prst="rect">
            <a:avLst/>
          </a:prstGeom>
          <a:noFill/>
        </p:spPr>
        <p:txBody>
          <a:bodyPr wrap="square" rtlCol="0">
            <a:spAutoFit/>
          </a:bodyPr>
          <a:lstStyle/>
          <a:p>
            <a:r>
              <a:rPr lang="en-GB" sz="2000" dirty="0">
                <a:latin typeface="Century Gothic" panose="020B0502020202020204" pitchFamily="34" charset="0"/>
              </a:rPr>
              <a:t>You’re welcome! </a:t>
            </a:r>
            <a:r>
              <a:rPr lang="en-GB" sz="2000" b="1" dirty="0">
                <a:latin typeface="Century Gothic" panose="020B0502020202020204" pitchFamily="34" charset="0"/>
              </a:rPr>
              <a:t>And</a:t>
            </a:r>
            <a:r>
              <a:rPr lang="en-GB" sz="2000" dirty="0">
                <a:latin typeface="Century Gothic" panose="020B0502020202020204" pitchFamily="34" charset="0"/>
              </a:rPr>
              <a:t>, Malika, I also taught you a process called </a:t>
            </a:r>
            <a:r>
              <a:rPr lang="en-GB" sz="2000" b="1" dirty="0">
                <a:solidFill>
                  <a:srgbClr val="FF0000"/>
                </a:solidFill>
                <a:latin typeface="Century Gothic" panose="020B0502020202020204" pitchFamily="34" charset="0"/>
              </a:rPr>
              <a:t>Abstraction</a:t>
            </a:r>
            <a:r>
              <a:rPr lang="en-GB" sz="2000" dirty="0">
                <a:latin typeface="Century Gothic" panose="020B0502020202020204" pitchFamily="34" charset="0"/>
              </a:rPr>
              <a:t>.</a:t>
            </a: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865" y="5517232"/>
            <a:ext cx="2417135" cy="12877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9420" y="2088735"/>
            <a:ext cx="1038913" cy="7791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20927408">
            <a:off x="4465619" y="1346634"/>
            <a:ext cx="562498" cy="12618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404396">
            <a:off x="2833830" y="1671982"/>
            <a:ext cx="534798" cy="1277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1807073">
            <a:off x="5589822" y="1347715"/>
            <a:ext cx="434545" cy="1168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20297733">
            <a:off x="1712168" y="1646454"/>
            <a:ext cx="651563" cy="1328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1379311">
            <a:off x="8146824" y="1758457"/>
            <a:ext cx="666729" cy="930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20357065">
            <a:off x="7038711" y="1833684"/>
            <a:ext cx="683199" cy="9537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627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050904" cy="5458618"/>
          </a:xfrm>
        </p:spPr>
        <p:txBody>
          <a:bodyPr>
            <a:noAutofit/>
          </a:bodyPr>
          <a:lstStyle/>
          <a:p>
            <a:pPr algn="l"/>
            <a:br>
              <a:rPr lang="en-GB" sz="3200" dirty="0"/>
            </a:br>
            <a:r>
              <a:rPr lang="en-GB" sz="3200" b="1" dirty="0">
                <a:latin typeface="Century Gothic" panose="020B0502020202020204" pitchFamily="34" charset="0"/>
              </a:rPr>
              <a:t>Ada Lovelace </a:t>
            </a:r>
            <a:r>
              <a:rPr lang="en-GB" sz="3200" dirty="0">
                <a:latin typeface="Century Gothic" panose="020B0502020202020204" pitchFamily="34" charset="0"/>
              </a:rPr>
              <a:t>(1815 to 1852) worked with Charles Babbage and his Analytic Engine, the first mechanical computer.  Her role in this work made her </a:t>
            </a:r>
            <a:r>
              <a:rPr lang="en-GB" sz="3200" b="1" dirty="0">
                <a:latin typeface="Century Gothic" panose="020B0502020202020204" pitchFamily="34" charset="0"/>
              </a:rPr>
              <a:t>the world’s first computer programmer</a:t>
            </a:r>
            <a:r>
              <a:rPr lang="en-GB" sz="3200" dirty="0">
                <a:latin typeface="Century Gothic" panose="020B0502020202020204" pitchFamily="34" charset="0"/>
              </a:rPr>
              <a:t>.  There is a modern computer program, Ada, named after her.</a:t>
            </a:r>
          </a:p>
        </p:txBody>
      </p:sp>
      <p:pic>
        <p:nvPicPr>
          <p:cNvPr id="1026" name="Picture 2" descr="Ada Lovelace portrait.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9728" y="2060848"/>
            <a:ext cx="3048012" cy="4378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164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9952" y="764704"/>
            <a:ext cx="3168352" cy="648073"/>
          </a:xfrm>
        </p:spPr>
        <p:txBody>
          <a:bodyPr>
            <a:normAutofit fontScale="90000"/>
          </a:bodyPr>
          <a:lstStyle/>
          <a:p>
            <a:pPr algn="l"/>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3600" dirty="0"/>
            </a:br>
            <a:r>
              <a:rPr lang="en-GB" sz="3600" dirty="0"/>
              <a:t>      </a:t>
            </a:r>
            <a:br>
              <a:rPr lang="en-GB" sz="3600" dirty="0"/>
            </a:br>
            <a:br>
              <a:rPr lang="en-GB" sz="3600" dirty="0"/>
            </a:br>
            <a:br>
              <a:rPr lang="en-GB" sz="3600" dirty="0"/>
            </a:br>
            <a:br>
              <a:rPr lang="en-GB" sz="3600" dirty="0"/>
            </a:br>
            <a:br>
              <a:rPr lang="en-GB" sz="3600" dirty="0"/>
            </a:br>
            <a:br>
              <a:rPr lang="en-GB" sz="3600" dirty="0"/>
            </a:br>
            <a:br>
              <a:rPr lang="en-GB" sz="3600" dirty="0"/>
            </a:br>
            <a:r>
              <a:rPr lang="en-GB" sz="2000" dirty="0">
                <a:latin typeface="Century Gothic" panose="020B0502020202020204" pitchFamily="34" charset="0"/>
              </a:rPr>
              <a:t>Maisy is a real dog who  lives with Beth and her family, in Merton, London. </a:t>
            </a:r>
            <a:br>
              <a:rPr lang="en-GB" sz="1600" dirty="0">
                <a:latin typeface="Century Gothic" panose="020B0502020202020204" pitchFamily="34" charset="0"/>
              </a:rPr>
            </a:br>
            <a:br>
              <a:rPr lang="en-GB" sz="1600" dirty="0">
                <a:latin typeface="Century Gothic" panose="020B0502020202020204" pitchFamily="34" charset="0"/>
              </a:rPr>
            </a:br>
            <a:br>
              <a:rPr lang="en-GB" sz="1600" dirty="0"/>
            </a:br>
            <a:r>
              <a:rPr lang="en-GB" sz="1300" dirty="0"/>
              <a:t> </a:t>
            </a: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br>
              <a:rPr lang="en-GB" sz="1300" dirty="0"/>
            </a:br>
            <a:r>
              <a:rPr lang="en-GB" sz="2000" dirty="0">
                <a:latin typeface="Century Gothic" panose="020B0502020202020204" pitchFamily="34" charset="0"/>
              </a:rPr>
              <a:t>This is Malika.  She is a real cat, who also lives in Merton.   She is Beth’s Auntie Justine’s cat.</a:t>
            </a:r>
            <a:br>
              <a:rPr lang="en-GB" sz="2000" dirty="0">
                <a:latin typeface="Century Gothic" panose="020B0502020202020204" pitchFamily="34" charset="0"/>
              </a:rPr>
            </a:br>
            <a:br>
              <a:rPr lang="en-GB" sz="2000" dirty="0">
                <a:latin typeface="Century Gothic" panose="020B0502020202020204" pitchFamily="34" charset="0"/>
              </a:rPr>
            </a:br>
            <a:r>
              <a:rPr lang="en-GB" sz="2000" dirty="0">
                <a:latin typeface="Century Gothic" panose="020B0502020202020204" pitchFamily="34" charset="0"/>
              </a:rPr>
              <a:t>Storm is a fictional (made up) friend to Maisy.</a:t>
            </a:r>
            <a:br>
              <a:rPr lang="en-GB" sz="2000" dirty="0">
                <a:latin typeface="Century Gothic" panose="020B0502020202020204" pitchFamily="34" charset="0"/>
              </a:rPr>
            </a:br>
            <a:br>
              <a:rPr lang="en-GB" sz="2000" dirty="0"/>
            </a:br>
            <a:br>
              <a:rPr lang="en-GB" sz="2000" dirty="0"/>
            </a:br>
            <a:br>
              <a:rPr lang="en-GB" dirty="0"/>
            </a:br>
            <a:endParaRPr lang="en-GB" dirty="0"/>
          </a:p>
        </p:txBody>
      </p:sp>
      <p:pic>
        <p:nvPicPr>
          <p:cNvPr id="4" name="Picture 2" descr="C:\Users\owner\Documents\Koda folder\Photos\IMG_0670.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129083" y="582864"/>
            <a:ext cx="3794845" cy="2846135"/>
          </a:xfrm>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7051941" y="764704"/>
            <a:ext cx="2037087" cy="1560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descr="C:\Users\owner\Documents\Koda folder\Justine's cat Malika\Cat 2.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504" y="3573016"/>
            <a:ext cx="3816424" cy="3168352"/>
          </a:xfrm>
          <a:prstGeom prst="rect">
            <a:avLst/>
          </a:prstGeom>
          <a:noFill/>
        </p:spPr>
      </p:pic>
      <p:pic>
        <p:nvPicPr>
          <p:cNvPr id="8"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41727" y="3949794"/>
            <a:ext cx="1628038" cy="1207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341727" y="5679706"/>
            <a:ext cx="1457517" cy="1041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6467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085584" cy="792088"/>
          </a:xfrm>
        </p:spPr>
        <p:txBody>
          <a:bodyPr>
            <a:noAutofit/>
          </a:bodyPr>
          <a:lstStyle/>
          <a:p>
            <a:pPr algn="l"/>
            <a:r>
              <a:rPr lang="en-GB" sz="3600" dirty="0">
                <a:latin typeface="Century Gothic" panose="020B0502020202020204" pitchFamily="34" charset="0"/>
              </a:rPr>
              <a:t>It was Storm’s birthday, and Maisy was throwing him a surprise party!</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927408">
            <a:off x="758527" y="3554437"/>
            <a:ext cx="70485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7360">
            <a:off x="6733328" y="2842016"/>
            <a:ext cx="742950"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1175002">
            <a:off x="5612955" y="2758057"/>
            <a:ext cx="552450" cy="1485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793588">
            <a:off x="2145594" y="3157907"/>
            <a:ext cx="638175"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5517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147248" cy="508918"/>
          </a:xfrm>
        </p:spPr>
        <p:txBody>
          <a:bodyPr>
            <a:noAutofit/>
          </a:bodyPr>
          <a:lstStyle/>
          <a:p>
            <a:pPr algn="l"/>
            <a:r>
              <a:rPr lang="en-GB" sz="3600" dirty="0">
                <a:latin typeface="Century Gothic" panose="020B0502020202020204" pitchFamily="34" charset="0"/>
              </a:rPr>
              <a:t>Maisy  decided to make a chocolate cake for Storm. He loved special dog chocolate.  </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2564904"/>
            <a:ext cx="2798660" cy="15689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txBox="1">
            <a:spLocks/>
          </p:cNvSpPr>
          <p:nvPr/>
        </p:nvSpPr>
        <p:spPr>
          <a:xfrm>
            <a:off x="539552" y="4581128"/>
            <a:ext cx="8424936" cy="18722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600" dirty="0">
                <a:latin typeface="Century Gothic" panose="020B0502020202020204" pitchFamily="34" charset="0"/>
              </a:rPr>
              <a:t>Maisy asked Malika to help her. She wanted to surprise Storm.</a:t>
            </a:r>
          </a:p>
        </p:txBody>
      </p:sp>
    </p:spTree>
    <p:extLst>
      <p:ext uri="{BB962C8B-B14F-4D97-AF65-F5344CB8AC3E}">
        <p14:creationId xmlns:p14="http://schemas.microsoft.com/office/powerpoint/2010/main" val="778431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91264" cy="796950"/>
          </a:xfrm>
        </p:spPr>
        <p:txBody>
          <a:bodyPr>
            <a:noAutofit/>
          </a:bodyPr>
          <a:lstStyle/>
          <a:p>
            <a:pPr algn="l"/>
            <a:br>
              <a:rPr lang="en-GB" sz="3600" dirty="0">
                <a:latin typeface="Century Gothic" panose="020B0502020202020204" pitchFamily="34" charset="0"/>
              </a:rPr>
            </a:br>
            <a:r>
              <a:rPr lang="en-GB" sz="3600" dirty="0">
                <a:latin typeface="Century Gothic" panose="020B0502020202020204" pitchFamily="34" charset="0"/>
              </a:rPr>
              <a:t>They found a chocolate cake recipe:</a:t>
            </a:r>
            <a:br>
              <a:rPr lang="en-GB" sz="3600" dirty="0">
                <a:latin typeface="Century Gothic" panose="020B0502020202020204" pitchFamily="34" charset="0"/>
              </a:rPr>
            </a:br>
            <a:br>
              <a:rPr lang="en-GB" sz="3600" dirty="0">
                <a:latin typeface="Century Gothic" panose="020B0502020202020204" pitchFamily="34" charset="0"/>
              </a:rPr>
            </a:br>
            <a:endParaRPr lang="en-GB" sz="3600" dirty="0">
              <a:latin typeface="Century Gothic" panose="020B0502020202020204" pitchFamily="34" charset="0"/>
            </a:endParaRPr>
          </a:p>
        </p:txBody>
      </p:sp>
      <p:sp>
        <p:nvSpPr>
          <p:cNvPr id="5" name="TextBox 4"/>
          <p:cNvSpPr txBox="1"/>
          <p:nvPr/>
        </p:nvSpPr>
        <p:spPr>
          <a:xfrm>
            <a:off x="1591197" y="1412776"/>
            <a:ext cx="7128792" cy="3970318"/>
          </a:xfrm>
          <a:prstGeom prst="rect">
            <a:avLst/>
          </a:prstGeom>
          <a:noFill/>
        </p:spPr>
        <p:txBody>
          <a:bodyPr wrap="square" rtlCol="0">
            <a:spAutoFit/>
          </a:bodyPr>
          <a:lstStyle/>
          <a:p>
            <a:r>
              <a:rPr lang="en-GB" sz="3600" dirty="0">
                <a:latin typeface="Century Gothic" panose="020B0502020202020204" pitchFamily="34" charset="0"/>
              </a:rPr>
              <a:t>5 ounces of margarine, or butter</a:t>
            </a:r>
            <a:br>
              <a:rPr lang="en-GB" sz="3600" dirty="0">
                <a:latin typeface="Century Gothic" panose="020B0502020202020204" pitchFamily="34" charset="0"/>
              </a:rPr>
            </a:br>
            <a:r>
              <a:rPr lang="en-GB" sz="3600" dirty="0">
                <a:latin typeface="Century Gothic" panose="020B0502020202020204" pitchFamily="34" charset="0"/>
              </a:rPr>
              <a:t>5 ounces of sugar</a:t>
            </a:r>
            <a:br>
              <a:rPr lang="en-GB" sz="3600" dirty="0">
                <a:latin typeface="Century Gothic" panose="020B0502020202020204" pitchFamily="34" charset="0"/>
              </a:rPr>
            </a:br>
            <a:r>
              <a:rPr lang="en-GB" sz="3600" dirty="0">
                <a:latin typeface="Century Gothic" panose="020B0502020202020204" pitchFamily="34" charset="0"/>
              </a:rPr>
              <a:t>2 eggs</a:t>
            </a:r>
          </a:p>
          <a:p>
            <a:r>
              <a:rPr lang="en-GB" sz="3600" dirty="0">
                <a:latin typeface="Century Gothic" panose="020B0502020202020204" pitchFamily="34" charset="0"/>
              </a:rPr>
              <a:t>6 ounces of chocolate chips</a:t>
            </a:r>
          </a:p>
          <a:p>
            <a:r>
              <a:rPr lang="en-GB" sz="3600" b="1" dirty="0">
                <a:latin typeface="Century Gothic" panose="020B0502020202020204" pitchFamily="34" charset="0"/>
              </a:rPr>
              <a:t>8 ounces of </a:t>
            </a:r>
            <a:r>
              <a:rPr lang="en-GB" sz="3600" b="1" u="sng" dirty="0">
                <a:latin typeface="Century Gothic" panose="020B0502020202020204" pitchFamily="34" charset="0"/>
              </a:rPr>
              <a:t>self-raising </a:t>
            </a:r>
            <a:r>
              <a:rPr lang="en-GB" sz="3600" b="1" dirty="0">
                <a:latin typeface="Century Gothic" panose="020B0502020202020204" pitchFamily="34" charset="0"/>
              </a:rPr>
              <a:t>flour</a:t>
            </a:r>
          </a:p>
          <a:p>
            <a:endParaRPr lang="en-GB" sz="3600" dirty="0">
              <a:latin typeface="Century Gothic" panose="020B0502020202020204" pitchFamily="34" charset="0"/>
            </a:endParaRPr>
          </a:p>
        </p:txBody>
      </p:sp>
    </p:spTree>
    <p:extLst>
      <p:ext uri="{BB962C8B-B14F-4D97-AF65-F5344CB8AC3E}">
        <p14:creationId xmlns:p14="http://schemas.microsoft.com/office/powerpoint/2010/main" val="3424657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551712" y="3848596"/>
            <a:ext cx="2592288" cy="1922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rot="20021594">
            <a:off x="4889983" y="5016342"/>
            <a:ext cx="1956321" cy="13574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467544" y="1484784"/>
            <a:ext cx="8229600" cy="1143000"/>
          </a:xfrm>
        </p:spPr>
        <p:txBody>
          <a:bodyPr>
            <a:normAutofit fontScale="90000"/>
          </a:bodyPr>
          <a:lstStyle/>
          <a:p>
            <a:pPr algn="l"/>
            <a:r>
              <a:rPr lang="en-GB" sz="4000" dirty="0">
                <a:latin typeface="Century Gothic" panose="020B0502020202020204" pitchFamily="34" charset="0"/>
              </a:rPr>
              <a:t>They started to make the cake.  Maisy would find the ingredients, and Malika would mix and check the recipe.</a:t>
            </a:r>
            <a:br>
              <a:rPr lang="en-GB" sz="4000" dirty="0">
                <a:latin typeface="Century Gothic" panose="020B0502020202020204" pitchFamily="34" charset="0"/>
              </a:rPr>
            </a:br>
            <a:br>
              <a:rPr lang="en-GB" dirty="0"/>
            </a:br>
            <a:endParaRPr lang="en-GB" dirty="0"/>
          </a:p>
        </p:txBody>
      </p:sp>
      <p:sp>
        <p:nvSpPr>
          <p:cNvPr id="7" name="TextBox 6"/>
          <p:cNvSpPr txBox="1"/>
          <p:nvPr/>
        </p:nvSpPr>
        <p:spPr>
          <a:xfrm rot="19986534">
            <a:off x="5051237" y="5102370"/>
            <a:ext cx="1819473" cy="1107996"/>
          </a:xfrm>
          <a:prstGeom prst="rect">
            <a:avLst/>
          </a:prstGeom>
          <a:noFill/>
        </p:spPr>
        <p:txBody>
          <a:bodyPr wrap="square" rtlCol="0">
            <a:spAutoFit/>
          </a:bodyPr>
          <a:lstStyle/>
          <a:p>
            <a:r>
              <a:rPr lang="en-GB" sz="1100" dirty="0"/>
              <a:t>5 ounces of margarine or butter</a:t>
            </a:r>
            <a:br>
              <a:rPr lang="en-GB" sz="1100" dirty="0"/>
            </a:br>
            <a:r>
              <a:rPr lang="en-GB" sz="1100" dirty="0"/>
              <a:t>5 ounces of sugar</a:t>
            </a:r>
            <a:br>
              <a:rPr lang="en-GB" sz="1100" dirty="0"/>
            </a:br>
            <a:r>
              <a:rPr lang="en-GB" sz="1100" dirty="0"/>
              <a:t>2 eggs</a:t>
            </a:r>
          </a:p>
          <a:p>
            <a:r>
              <a:rPr lang="en-GB" sz="1100" dirty="0"/>
              <a:t>6 ounces of chocolate chips</a:t>
            </a:r>
          </a:p>
          <a:p>
            <a:r>
              <a:rPr lang="en-GB" sz="1100" dirty="0"/>
              <a:t>8 ounces of self-raising flour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3292290"/>
            <a:ext cx="2648791" cy="216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5259250"/>
            <a:ext cx="1312146" cy="843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7591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71779" y="4328406"/>
            <a:ext cx="2716314" cy="216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521399" y="548680"/>
            <a:ext cx="8229600" cy="1143000"/>
          </a:xfrm>
        </p:spPr>
        <p:txBody>
          <a:bodyPr>
            <a:noAutofit/>
          </a:bodyPr>
          <a:lstStyle/>
          <a:p>
            <a:pPr algn="l"/>
            <a:r>
              <a:rPr lang="en-GB" sz="3600" dirty="0">
                <a:latin typeface="Century Gothic" panose="020B0502020202020204" pitchFamily="34" charset="0"/>
              </a:rPr>
              <a:t>Malika started to mix the cake ingredients.</a:t>
            </a:r>
            <a:br>
              <a:rPr lang="en-GB" sz="3600" dirty="0">
                <a:latin typeface="Century Gothic" panose="020B0502020202020204" pitchFamily="34" charset="0"/>
              </a:rPr>
            </a:br>
            <a:endParaRPr lang="en-GB" sz="3600" dirty="0">
              <a:latin typeface="Century Gothic" panose="020B0502020202020204" pitchFamily="34" charset="0"/>
            </a:endParaRPr>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4164461"/>
            <a:ext cx="2592288" cy="1922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ular Callout 4"/>
          <p:cNvSpPr/>
          <p:nvPr/>
        </p:nvSpPr>
        <p:spPr>
          <a:xfrm>
            <a:off x="3131840" y="2636913"/>
            <a:ext cx="2520280" cy="1691494"/>
          </a:xfrm>
          <a:prstGeom prst="wedgeRoundRectCallout">
            <a:avLst>
              <a:gd name="adj1" fmla="val -65719"/>
              <a:gd name="adj2" fmla="val 6503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ular Callout 5"/>
          <p:cNvSpPr/>
          <p:nvPr/>
        </p:nvSpPr>
        <p:spPr>
          <a:xfrm>
            <a:off x="3779912" y="4653136"/>
            <a:ext cx="2016224" cy="1841132"/>
          </a:xfrm>
          <a:prstGeom prst="wedgeRoundRectCallout">
            <a:avLst>
              <a:gd name="adj1" fmla="val 120350"/>
              <a:gd name="adj2" fmla="val -1892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419872" y="2780928"/>
            <a:ext cx="2088232" cy="1938992"/>
          </a:xfrm>
          <a:prstGeom prst="rect">
            <a:avLst/>
          </a:prstGeom>
          <a:noFill/>
        </p:spPr>
        <p:txBody>
          <a:bodyPr wrap="square" rtlCol="0">
            <a:spAutoFit/>
          </a:bodyPr>
          <a:lstStyle/>
          <a:p>
            <a:r>
              <a:rPr lang="en-GB" sz="2400" dirty="0">
                <a:latin typeface="Century Gothic" panose="020B0502020202020204" pitchFamily="34" charset="0"/>
              </a:rPr>
              <a:t>Should we use margarine </a:t>
            </a:r>
            <a:r>
              <a:rPr lang="en-GB" sz="2400" b="1" dirty="0">
                <a:solidFill>
                  <a:srgbClr val="FF0000"/>
                </a:solidFill>
                <a:latin typeface="Century Gothic" panose="020B0502020202020204" pitchFamily="34" charset="0"/>
              </a:rPr>
              <a:t>OR</a:t>
            </a:r>
            <a:r>
              <a:rPr lang="en-GB" sz="2400" dirty="0">
                <a:latin typeface="Century Gothic" panose="020B0502020202020204" pitchFamily="34" charset="0"/>
              </a:rPr>
              <a:t> butter</a:t>
            </a:r>
            <a:r>
              <a:rPr lang="en-GB" sz="2400" dirty="0">
                <a:latin typeface="+mj-lt"/>
              </a:rPr>
              <a:t>?</a:t>
            </a:r>
            <a:br>
              <a:rPr lang="en-GB" sz="2400" dirty="0">
                <a:latin typeface="+mj-lt"/>
              </a:rPr>
            </a:br>
            <a:endParaRPr lang="en-GB" sz="2400" dirty="0">
              <a:latin typeface="+mj-lt"/>
            </a:endParaRPr>
          </a:p>
        </p:txBody>
      </p:sp>
      <p:sp>
        <p:nvSpPr>
          <p:cNvPr id="8" name="TextBox 7"/>
          <p:cNvSpPr txBox="1"/>
          <p:nvPr/>
        </p:nvSpPr>
        <p:spPr>
          <a:xfrm>
            <a:off x="3779912" y="4869160"/>
            <a:ext cx="2145353" cy="1569660"/>
          </a:xfrm>
          <a:prstGeom prst="rect">
            <a:avLst/>
          </a:prstGeom>
          <a:noFill/>
        </p:spPr>
        <p:txBody>
          <a:bodyPr wrap="square" rtlCol="0">
            <a:spAutoFit/>
          </a:bodyPr>
          <a:lstStyle/>
          <a:p>
            <a:r>
              <a:rPr lang="en-GB" sz="2400" dirty="0">
                <a:latin typeface="Century Gothic" panose="020B0502020202020204" pitchFamily="34" charset="0"/>
              </a:rPr>
              <a:t>It does not matter. They will </a:t>
            </a:r>
            <a:r>
              <a:rPr lang="en-GB" sz="2400" b="1" dirty="0">
                <a:latin typeface="Century Gothic" panose="020B0502020202020204" pitchFamily="34" charset="0"/>
              </a:rPr>
              <a:t>both work</a:t>
            </a:r>
            <a:r>
              <a:rPr lang="en-GB" sz="2400" dirty="0"/>
              <a:t>.</a:t>
            </a:r>
          </a:p>
        </p:txBody>
      </p:sp>
    </p:spTree>
    <p:extLst>
      <p:ext uri="{BB962C8B-B14F-4D97-AF65-F5344CB8AC3E}">
        <p14:creationId xmlns:p14="http://schemas.microsoft.com/office/powerpoint/2010/main" val="284940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836009" y="3789040"/>
            <a:ext cx="3077549" cy="2453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691681" y="620689"/>
            <a:ext cx="3334238" cy="3108543"/>
          </a:xfrm>
          <a:prstGeom prst="rect">
            <a:avLst/>
          </a:prstGeom>
          <a:noFill/>
        </p:spPr>
        <p:txBody>
          <a:bodyPr wrap="square" rtlCol="0">
            <a:spAutoFit/>
          </a:bodyPr>
          <a:lstStyle/>
          <a:p>
            <a:endParaRPr lang="en-GB" sz="2800" dirty="0"/>
          </a:p>
          <a:p>
            <a:endParaRPr lang="en-GB" sz="2800" dirty="0"/>
          </a:p>
          <a:p>
            <a:r>
              <a:rPr lang="en-GB" sz="2800" dirty="0">
                <a:latin typeface="Century Gothic" panose="020B0502020202020204" pitchFamily="34" charset="0"/>
              </a:rPr>
              <a:t>However, </a:t>
            </a:r>
            <a:r>
              <a:rPr lang="en-GB" sz="2800" b="1" dirty="0">
                <a:latin typeface="Century Gothic" panose="020B0502020202020204" pitchFamily="34" charset="0"/>
              </a:rPr>
              <a:t>self-raising flour </a:t>
            </a:r>
            <a:r>
              <a:rPr lang="en-GB" sz="2800" dirty="0">
                <a:latin typeface="Century Gothic" panose="020B0502020202020204" pitchFamily="34" charset="0"/>
              </a:rPr>
              <a:t>is vital for the cake to rise, so it is </a:t>
            </a:r>
            <a:r>
              <a:rPr lang="en-GB" sz="2800" b="1" dirty="0">
                <a:solidFill>
                  <a:srgbClr val="FF0000"/>
                </a:solidFill>
                <a:latin typeface="Century Gothic" panose="020B0502020202020204" pitchFamily="34" charset="0"/>
              </a:rPr>
              <a:t>NOT</a:t>
            </a:r>
            <a:r>
              <a:rPr lang="en-GB" sz="2800" dirty="0">
                <a:latin typeface="Century Gothic" panose="020B0502020202020204" pitchFamily="34" charset="0"/>
              </a:rPr>
              <a:t> optional.</a:t>
            </a:r>
          </a:p>
        </p:txBody>
      </p:sp>
      <p:sp>
        <p:nvSpPr>
          <p:cNvPr id="4" name="Rounded Rectangular Callout 3"/>
          <p:cNvSpPr/>
          <p:nvPr/>
        </p:nvSpPr>
        <p:spPr>
          <a:xfrm>
            <a:off x="1403648" y="620689"/>
            <a:ext cx="3528392" cy="3960439"/>
          </a:xfrm>
          <a:prstGeom prst="wedgeRoundRectCallout">
            <a:avLst>
              <a:gd name="adj1" fmla="val 102321"/>
              <a:gd name="adj2" fmla="val 5882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39473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71779" y="4328406"/>
            <a:ext cx="2716314" cy="216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pPr algn="l"/>
            <a:br>
              <a:rPr lang="en-GB" dirty="0"/>
            </a:br>
            <a:r>
              <a:rPr lang="en-GB" sz="4000" dirty="0">
                <a:latin typeface="Century Gothic" panose="020B0502020202020204" pitchFamily="34" charset="0"/>
              </a:rPr>
              <a:t>Malika asked Maisy for some eggs.  There were brown-shelled eggs, and white-shelled eggs.</a:t>
            </a: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1982833"/>
            <a:ext cx="2258938" cy="14521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4450081"/>
            <a:ext cx="2592288" cy="1922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ounded Rectangular Callout 2"/>
          <p:cNvSpPr/>
          <p:nvPr/>
        </p:nvSpPr>
        <p:spPr>
          <a:xfrm>
            <a:off x="2987824" y="2708920"/>
            <a:ext cx="2376264" cy="2160240"/>
          </a:xfrm>
          <a:prstGeom prst="wedgeRoundRectCallout">
            <a:avLst>
              <a:gd name="adj1" fmla="val -83411"/>
              <a:gd name="adj2" fmla="val 6225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ular Callout 7"/>
          <p:cNvSpPr/>
          <p:nvPr/>
        </p:nvSpPr>
        <p:spPr>
          <a:xfrm>
            <a:off x="3203848" y="5166302"/>
            <a:ext cx="2664296" cy="1503058"/>
          </a:xfrm>
          <a:prstGeom prst="wedgeRoundRectCallout">
            <a:avLst>
              <a:gd name="adj1" fmla="val 99084"/>
              <a:gd name="adj2" fmla="val -4499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3203849" y="2852936"/>
            <a:ext cx="1944216" cy="1569660"/>
          </a:xfrm>
          <a:prstGeom prst="rect">
            <a:avLst/>
          </a:prstGeom>
          <a:noFill/>
        </p:spPr>
        <p:txBody>
          <a:bodyPr wrap="square" rtlCol="0">
            <a:spAutoFit/>
          </a:bodyPr>
          <a:lstStyle/>
          <a:p>
            <a:r>
              <a:rPr lang="en-GB" sz="2400" dirty="0">
                <a:latin typeface="Century Gothic" panose="020B0502020202020204" pitchFamily="34" charset="0"/>
              </a:rPr>
              <a:t>What colour eggs should we use</a:t>
            </a:r>
            <a:r>
              <a:rPr lang="en-GB" sz="2400" dirty="0">
                <a:latin typeface="+mj-lt"/>
              </a:rPr>
              <a:t>?</a:t>
            </a:r>
          </a:p>
        </p:txBody>
      </p:sp>
      <p:sp>
        <p:nvSpPr>
          <p:cNvPr id="10" name="TextBox 9"/>
          <p:cNvSpPr txBox="1"/>
          <p:nvPr/>
        </p:nvSpPr>
        <p:spPr>
          <a:xfrm>
            <a:off x="3491880" y="5301208"/>
            <a:ext cx="2390431" cy="1015663"/>
          </a:xfrm>
          <a:prstGeom prst="rect">
            <a:avLst/>
          </a:prstGeom>
          <a:noFill/>
        </p:spPr>
        <p:txBody>
          <a:bodyPr wrap="square" rtlCol="0">
            <a:spAutoFit/>
          </a:bodyPr>
          <a:lstStyle/>
          <a:p>
            <a:r>
              <a:rPr lang="en-GB" sz="2000" dirty="0">
                <a:latin typeface="Century Gothic" panose="020B0502020202020204" pitchFamily="34" charset="0"/>
              </a:rPr>
              <a:t>It doesn't matter.  That’s just the shell colour.</a:t>
            </a:r>
          </a:p>
        </p:txBody>
      </p:sp>
    </p:spTree>
    <p:extLst>
      <p:ext uri="{BB962C8B-B14F-4D97-AF65-F5344CB8AC3E}">
        <p14:creationId xmlns:p14="http://schemas.microsoft.com/office/powerpoint/2010/main" val="962370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14191</TotalTime>
  <Words>661</Words>
  <Application>Microsoft Office PowerPoint</Application>
  <PresentationFormat>On-screen Show (4:3)</PresentationFormat>
  <Paragraphs>43</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Office Theme</vt:lpstr>
      <vt:lpstr>   Maisy and Malika make a birthday cake  Written and illustrated  by Beth Mead  (aged 11) </vt:lpstr>
      <vt:lpstr>                              Maisy is a real dog who  lives with Beth and her family, in Merton, London.               This is Malika.  She is a real cat, who also lives in Merton.   She is Beth’s Auntie Justine’s cat.  Storm is a fictional (made up) friend to Maisy.    </vt:lpstr>
      <vt:lpstr>It was Storm’s birthday, and Maisy was throwing him a surprise party!</vt:lpstr>
      <vt:lpstr>Maisy  decided to make a chocolate cake for Storm. He loved special dog chocolate.  </vt:lpstr>
      <vt:lpstr> They found a chocolate cake recipe:  </vt:lpstr>
      <vt:lpstr>They started to make the cake.  Maisy would find the ingredients, and Malika would mix and check the recipe.  </vt:lpstr>
      <vt:lpstr>Malika started to mix the cake ingredients. </vt:lpstr>
      <vt:lpstr>PowerPoint Presentation</vt:lpstr>
      <vt:lpstr> Malika asked Maisy for some eggs.  There were brown-shelled eggs, and white-shelled eggs.</vt:lpstr>
      <vt:lpstr>Next, Maisy asked Malika to add the sugar.  Again, there was white sugar and brown sugar.</vt:lpstr>
      <vt:lpstr>The next ingredient was chocolate chips. Maisy found white and brown chocolate chips.</vt:lpstr>
      <vt:lpstr>        They both realised that some ingredients are vital, while others are optional:  You can use butter OR margarine white OR brown eggs, it does not matter white OR brown sugar, it does not matter white OR brown chocolate chips, OR both….  But self-raising flour is vital for making a cake.  Otherwise you end up with biscuits! </vt:lpstr>
      <vt:lpstr>    It is the same with computer programming: most parts of the program are essential, while other parts can involve choices, which could be left out.  Knowing which element is which is important for programming.</vt:lpstr>
      <vt:lpstr>They finished making the cake, and Storm had an amazing party!</vt:lpstr>
      <vt:lpstr> Ada Lovelace (1815 to 1852) worked with Charles Babbage and his Analytic Engine, the first mechanical computer.  Her role in this work made her the world’s first computer programmer.  There is a modern computer program, Ada, named after 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with Koda</dc:title>
  <dc:creator>owner</dc:creator>
  <cp:lastModifiedBy>Lawrence Williams</cp:lastModifiedBy>
  <cp:revision>705</cp:revision>
  <dcterms:created xsi:type="dcterms:W3CDTF">2016-08-09T12:18:57Z</dcterms:created>
  <dcterms:modified xsi:type="dcterms:W3CDTF">2022-08-15T08:36:52Z</dcterms:modified>
</cp:coreProperties>
</file>